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0" r:id="rId1"/>
    <p:sldMasterId id="2147483735" r:id="rId2"/>
    <p:sldMasterId id="2147483737" r:id="rId3"/>
    <p:sldMasterId id="2147483739" r:id="rId4"/>
    <p:sldMasterId id="2147483741" r:id="rId5"/>
    <p:sldMasterId id="2147483743" r:id="rId6"/>
    <p:sldMasterId id="2147483745" r:id="rId7"/>
    <p:sldMasterId id="2147483747" r:id="rId8"/>
  </p:sldMasterIdLst>
  <p:notesMasterIdLst>
    <p:notesMasterId r:id="rId27"/>
  </p:notesMasterIdLst>
  <p:sldIdLst>
    <p:sldId id="257" r:id="rId9"/>
    <p:sldId id="261" r:id="rId10"/>
    <p:sldId id="262" r:id="rId11"/>
    <p:sldId id="263" r:id="rId12"/>
    <p:sldId id="264" r:id="rId13"/>
    <p:sldId id="265"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10058400" cy="7772400"/>
  <p:notesSz cx="10058400" cy="7772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4E39"/>
    <a:srgbClr val="FFFFFF"/>
    <a:srgbClr val="002B49"/>
    <a:srgbClr val="8A8D4A"/>
    <a:srgbClr val="C0C0C0"/>
    <a:srgbClr val="DDDDDD"/>
    <a:srgbClr val="FFB81C"/>
    <a:srgbClr val="DDAE4F"/>
    <a:srgbClr val="B9D9EB"/>
    <a:srgbClr val="651D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82014" autoAdjust="0"/>
  </p:normalViewPr>
  <p:slideViewPr>
    <p:cSldViewPr>
      <p:cViewPr varScale="1">
        <p:scale>
          <a:sx n="81" d="100"/>
          <a:sy n="81" d="100"/>
        </p:scale>
        <p:origin x="636" y="9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0BF459DA-C8C0-484E-9B87-C014587DF7D9}" type="datetimeFigureOut">
              <a:rPr lang="en-US" smtClean="0"/>
              <a:t>10/30/2024</a:t>
            </a:fld>
            <a:endParaRPr lang="en-US"/>
          </a:p>
        </p:txBody>
      </p:sp>
      <p:sp>
        <p:nvSpPr>
          <p:cNvPr id="4" name="Slide Image Placeholder 3"/>
          <p:cNvSpPr>
            <a:spLocks noGrp="1" noRot="1" noChangeAspect="1"/>
          </p:cNvSpPr>
          <p:nvPr>
            <p:ph type="sldImg" idx="2"/>
          </p:nvPr>
        </p:nvSpPr>
        <p:spPr>
          <a:xfrm>
            <a:off x="3143250" y="582613"/>
            <a:ext cx="3771900" cy="2914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692525"/>
            <a:ext cx="8045450" cy="34972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1875"/>
            <a:ext cx="4359275" cy="3889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1875"/>
            <a:ext cx="4359275" cy="388938"/>
          </a:xfrm>
          <a:prstGeom prst="rect">
            <a:avLst/>
          </a:prstGeom>
        </p:spPr>
        <p:txBody>
          <a:bodyPr vert="horz" lIns="91440" tIns="45720" rIns="91440" bIns="45720" rtlCol="0" anchor="b"/>
          <a:lstStyle>
            <a:lvl1pPr algn="r">
              <a:defRPr sz="1200"/>
            </a:lvl1pPr>
          </a:lstStyle>
          <a:p>
            <a:fld id="{328FC598-D05C-4316-94AA-DA6BDE92130C}" type="slidenum">
              <a:rPr lang="en-US" smtClean="0"/>
              <a:t>‹#›</a:t>
            </a:fld>
            <a:endParaRPr lang="en-US"/>
          </a:p>
        </p:txBody>
      </p:sp>
    </p:spTree>
    <p:extLst>
      <p:ext uri="{BB962C8B-B14F-4D97-AF65-F5344CB8AC3E}">
        <p14:creationId xmlns:p14="http://schemas.microsoft.com/office/powerpoint/2010/main" val="609858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after the Cuyahoga river caught fire for the 12</a:t>
            </a:r>
            <a:r>
              <a:rPr lang="en-US" baseline="30000" dirty="0"/>
              <a:t>th</a:t>
            </a:r>
            <a:r>
              <a:rPr lang="en-US" dirty="0"/>
              <a:t> time in 1969, there was enough momentum in the environmental movement to win passage of the Clean Water Act in 1972.  Among other things, the Clean Water Act required that anyone wishing to discharge pollutants into a waterway had to get a discharge permit. It also created and funded a construction grants program for wastewater treatment facilities. But in order to get a construction grant, a community needed a Facility Plan (as required by section 201) that described the collection system, service area, treatment system, operation and maintenance, and financing. And that 201 Plan needed to be incorporated into a Regional Plan (as required by section 208) that ensured there was no duplication of services. Essentially making sure federal grants were being used wisely.</a:t>
            </a:r>
          </a:p>
        </p:txBody>
      </p:sp>
      <p:sp>
        <p:nvSpPr>
          <p:cNvPr id="4" name="Slide Number Placeholder 3"/>
          <p:cNvSpPr>
            <a:spLocks noGrp="1"/>
          </p:cNvSpPr>
          <p:nvPr>
            <p:ph type="sldNum" sz="quarter" idx="5"/>
          </p:nvPr>
        </p:nvSpPr>
        <p:spPr/>
        <p:txBody>
          <a:bodyPr/>
          <a:lstStyle/>
          <a:p>
            <a:fld id="{328FC598-D05C-4316-94AA-DA6BDE92130C}" type="slidenum">
              <a:rPr lang="en-US" smtClean="0"/>
              <a:t>4</a:t>
            </a:fld>
            <a:endParaRPr lang="en-US"/>
          </a:p>
        </p:txBody>
      </p:sp>
    </p:spTree>
    <p:extLst>
      <p:ext uri="{BB962C8B-B14F-4D97-AF65-F5344CB8AC3E}">
        <p14:creationId xmlns:p14="http://schemas.microsoft.com/office/powerpoint/2010/main" val="948675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slides list out the required elements of a complete request to update your FPA. The guidelines document provides better detail about each.</a:t>
            </a:r>
          </a:p>
        </p:txBody>
      </p:sp>
      <p:sp>
        <p:nvSpPr>
          <p:cNvPr id="4" name="Slide Number Placeholder 3"/>
          <p:cNvSpPr>
            <a:spLocks noGrp="1"/>
          </p:cNvSpPr>
          <p:nvPr>
            <p:ph type="sldNum" sz="quarter" idx="5"/>
          </p:nvPr>
        </p:nvSpPr>
        <p:spPr/>
        <p:txBody>
          <a:bodyPr/>
          <a:lstStyle/>
          <a:p>
            <a:fld id="{328FC598-D05C-4316-94AA-DA6BDE92130C}" type="slidenum">
              <a:rPr lang="en-US" smtClean="0"/>
              <a:t>13</a:t>
            </a:fld>
            <a:endParaRPr lang="en-US"/>
          </a:p>
        </p:txBody>
      </p:sp>
    </p:spTree>
    <p:extLst>
      <p:ext uri="{BB962C8B-B14F-4D97-AF65-F5344CB8AC3E}">
        <p14:creationId xmlns:p14="http://schemas.microsoft.com/office/powerpoint/2010/main" val="2701934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more narrative elements of your submission, in which you can explain the need of the change. Item “i” is often where communities have difficulty.</a:t>
            </a:r>
          </a:p>
        </p:txBody>
      </p:sp>
      <p:sp>
        <p:nvSpPr>
          <p:cNvPr id="4" name="Slide Number Placeholder 3"/>
          <p:cNvSpPr>
            <a:spLocks noGrp="1"/>
          </p:cNvSpPr>
          <p:nvPr>
            <p:ph type="sldNum" sz="quarter" idx="5"/>
          </p:nvPr>
        </p:nvSpPr>
        <p:spPr/>
        <p:txBody>
          <a:bodyPr/>
          <a:lstStyle/>
          <a:p>
            <a:fld id="{328FC598-D05C-4316-94AA-DA6BDE92130C}" type="slidenum">
              <a:rPr lang="en-US" smtClean="0"/>
              <a:t>14</a:t>
            </a:fld>
            <a:endParaRPr lang="en-US"/>
          </a:p>
        </p:txBody>
      </p:sp>
    </p:spTree>
    <p:extLst>
      <p:ext uri="{BB962C8B-B14F-4D97-AF65-F5344CB8AC3E}">
        <p14:creationId xmlns:p14="http://schemas.microsoft.com/office/powerpoint/2010/main" val="820646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your proposed FPA update will pass through these steps for review, comment, and ultimately for adoption by the MVRPC board.</a:t>
            </a:r>
          </a:p>
        </p:txBody>
      </p:sp>
      <p:sp>
        <p:nvSpPr>
          <p:cNvPr id="4" name="Slide Number Placeholder 3"/>
          <p:cNvSpPr>
            <a:spLocks noGrp="1"/>
          </p:cNvSpPr>
          <p:nvPr>
            <p:ph type="sldNum" sz="quarter" idx="5"/>
          </p:nvPr>
        </p:nvSpPr>
        <p:spPr/>
        <p:txBody>
          <a:bodyPr/>
          <a:lstStyle/>
          <a:p>
            <a:fld id="{328FC598-D05C-4316-94AA-DA6BDE92130C}" type="slidenum">
              <a:rPr lang="en-US" smtClean="0"/>
              <a:t>15</a:t>
            </a:fld>
            <a:endParaRPr lang="en-US"/>
          </a:p>
        </p:txBody>
      </p:sp>
    </p:spTree>
    <p:extLst>
      <p:ext uri="{BB962C8B-B14F-4D97-AF65-F5344CB8AC3E}">
        <p14:creationId xmlns:p14="http://schemas.microsoft.com/office/powerpoint/2010/main" val="148363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MVRPC wants to avoid situations where a particular development triggers the need for a sudden update to an FPA. And we certainly want to prevent having to do a series of small updates, when a more thoughtful single update could anticipate future development. So, over the next couple of years, MVRPC will be reaching out to communities with treatment systems and requesting to meet and review your community’s current FPA and Facility plan. We’ll have a general discussion of the “Big Questions” and ask if an update to the FPA or the Facility Plan is needed.</a:t>
            </a:r>
          </a:p>
          <a:p>
            <a:endParaRPr lang="en-US" dirty="0"/>
          </a:p>
          <a:p>
            <a:r>
              <a:rPr lang="en-US" dirty="0"/>
              <a:t>In all likelihood we will start in the rural counties where these updates are not as complicated because the FPAs are more spread out. Rebecca Carr and I will be developing a process and then getting started in early 2025.</a:t>
            </a:r>
          </a:p>
          <a:p>
            <a:endParaRPr lang="en-US" dirty="0"/>
          </a:p>
          <a:p>
            <a:endParaRPr lang="en-US" dirty="0"/>
          </a:p>
        </p:txBody>
      </p:sp>
      <p:sp>
        <p:nvSpPr>
          <p:cNvPr id="4" name="Slide Number Placeholder 3"/>
          <p:cNvSpPr>
            <a:spLocks noGrp="1"/>
          </p:cNvSpPr>
          <p:nvPr>
            <p:ph type="sldNum" sz="quarter" idx="5"/>
          </p:nvPr>
        </p:nvSpPr>
        <p:spPr/>
        <p:txBody>
          <a:bodyPr/>
          <a:lstStyle/>
          <a:p>
            <a:fld id="{328FC598-D05C-4316-94AA-DA6BDE92130C}" type="slidenum">
              <a:rPr lang="en-US" smtClean="0"/>
              <a:t>17</a:t>
            </a:fld>
            <a:endParaRPr lang="en-US"/>
          </a:p>
        </p:txBody>
      </p:sp>
    </p:spTree>
    <p:extLst>
      <p:ext uri="{BB962C8B-B14F-4D97-AF65-F5344CB8AC3E}">
        <p14:creationId xmlns:p14="http://schemas.microsoft.com/office/powerpoint/2010/main" val="2790035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lot of planning was done and a lot of treatment systems got funded and built, and the improvement in water quality has been tremendous. The grants program has ended, and now there are revolving loan funds for new plants, and upgrades. But that doesn’t mean we don’t need Facility Planning anymore. Indeed, in Ohio in particular, Ohio EPA cannot issue permits that conflict with the regional plans, so therefore it is critical that 208 plans, and the 201 plans that feed into the 208 plans, are kept up to date.</a:t>
            </a:r>
          </a:p>
          <a:p>
            <a:endParaRPr lang="en-US" dirty="0"/>
          </a:p>
          <a:p>
            <a:r>
              <a:rPr lang="en-US" dirty="0"/>
              <a:t>If your community has a wastewater treatment plant, it should have and regularly update a facility plan for that plant. At the regional level, MVRPC compiles and maintains the Sec 208 Plan – the Areawide Water Quality Management Plan.</a:t>
            </a:r>
          </a:p>
        </p:txBody>
      </p:sp>
      <p:sp>
        <p:nvSpPr>
          <p:cNvPr id="4" name="Slide Number Placeholder 3"/>
          <p:cNvSpPr>
            <a:spLocks noGrp="1"/>
          </p:cNvSpPr>
          <p:nvPr>
            <p:ph type="sldNum" sz="quarter" idx="5"/>
          </p:nvPr>
        </p:nvSpPr>
        <p:spPr/>
        <p:txBody>
          <a:bodyPr/>
          <a:lstStyle/>
          <a:p>
            <a:fld id="{328FC598-D05C-4316-94AA-DA6BDE92130C}" type="slidenum">
              <a:rPr lang="en-US" smtClean="0"/>
              <a:t>5</a:t>
            </a:fld>
            <a:endParaRPr lang="en-US"/>
          </a:p>
        </p:txBody>
      </p:sp>
    </p:spTree>
    <p:extLst>
      <p:ext uri="{BB962C8B-B14F-4D97-AF65-F5344CB8AC3E}">
        <p14:creationId xmlns:p14="http://schemas.microsoft.com/office/powerpoint/2010/main" val="4011467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basic element of a Facility Plan is to define the geographic area for which wastewater services will be provided: The Facility Planning Area. The FPA is the area within which the Designated Management Agency is responsible for the planning, financing, construction, maintenance, and operation of wastewater collection and treatment systems.</a:t>
            </a:r>
          </a:p>
          <a:p>
            <a:r>
              <a:rPr lang="en-US" dirty="0"/>
              <a:t>The regional plan is in place to make sure none of the FPAs overlap.</a:t>
            </a:r>
          </a:p>
        </p:txBody>
      </p:sp>
      <p:sp>
        <p:nvSpPr>
          <p:cNvPr id="4" name="Slide Number Placeholder 3"/>
          <p:cNvSpPr>
            <a:spLocks noGrp="1"/>
          </p:cNvSpPr>
          <p:nvPr>
            <p:ph type="sldNum" sz="quarter" idx="5"/>
          </p:nvPr>
        </p:nvSpPr>
        <p:spPr/>
        <p:txBody>
          <a:bodyPr/>
          <a:lstStyle/>
          <a:p>
            <a:fld id="{328FC598-D05C-4316-94AA-DA6BDE92130C}" type="slidenum">
              <a:rPr lang="en-US" smtClean="0"/>
              <a:t>6</a:t>
            </a:fld>
            <a:endParaRPr lang="en-US"/>
          </a:p>
        </p:txBody>
      </p:sp>
    </p:spTree>
    <p:extLst>
      <p:ext uri="{BB962C8B-B14F-4D97-AF65-F5344CB8AC3E}">
        <p14:creationId xmlns:p14="http://schemas.microsoft.com/office/powerpoint/2010/main" val="4015557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FPA can be, and many are, simple boundaries on a map. But a detailed facility plan can indicate the area that is currently served, areas that are expected to be served in the next 20 years and even areas that the community expects not to be served in the next twenty years.</a:t>
            </a:r>
          </a:p>
        </p:txBody>
      </p:sp>
      <p:sp>
        <p:nvSpPr>
          <p:cNvPr id="4" name="Slide Number Placeholder 3"/>
          <p:cNvSpPr>
            <a:spLocks noGrp="1"/>
          </p:cNvSpPr>
          <p:nvPr>
            <p:ph type="sldNum" sz="quarter" idx="5"/>
          </p:nvPr>
        </p:nvSpPr>
        <p:spPr/>
        <p:txBody>
          <a:bodyPr/>
          <a:lstStyle/>
          <a:p>
            <a:fld id="{328FC598-D05C-4316-94AA-DA6BDE92130C}" type="slidenum">
              <a:rPr lang="en-US" smtClean="0"/>
              <a:t>7</a:t>
            </a:fld>
            <a:endParaRPr lang="en-US"/>
          </a:p>
        </p:txBody>
      </p:sp>
    </p:spTree>
    <p:extLst>
      <p:ext uri="{BB962C8B-B14F-4D97-AF65-F5344CB8AC3E}">
        <p14:creationId xmlns:p14="http://schemas.microsoft.com/office/powerpoint/2010/main" val="2125494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other thoughts:</a:t>
            </a:r>
          </a:p>
          <a:p>
            <a:pPr marL="171450" indent="-171450">
              <a:buFont typeface="Arial" panose="020B0604020202020204" pitchFamily="34" charset="0"/>
              <a:buChar char="•"/>
            </a:pPr>
            <a:r>
              <a:rPr lang="en-US" dirty="0"/>
              <a:t>Setting those boundaries should be based on other planning already done in your community – comp plans, land use plans and the zoning based on those plans. The facility plan should be written to meet the larger community goals. A 201 Facility Plan really should not be used instead of a comp plan.</a:t>
            </a:r>
          </a:p>
          <a:p>
            <a:pPr marL="171450" indent="-171450">
              <a:buFont typeface="Arial" panose="020B0604020202020204" pitchFamily="34" charset="0"/>
              <a:buChar char="•"/>
            </a:pPr>
            <a:r>
              <a:rPr lang="en-US" dirty="0"/>
              <a:t>When originally drawn the FPA boundaries often followed lines of slope – what area can be served by gravity sewers. Today with more comfort with pump stations, lift stations and force mains, those considerations are less controlling</a:t>
            </a:r>
          </a:p>
          <a:p>
            <a:pPr marL="171450" indent="-171450">
              <a:buFont typeface="Arial" panose="020B0604020202020204" pitchFamily="34" charset="0"/>
              <a:buChar char="•"/>
            </a:pPr>
            <a:r>
              <a:rPr lang="en-US" dirty="0"/>
              <a:t>In the age of GIS, it is possible to make sure the FPA boundaries line up with parcel lines. Best to make sure a parcel is either in or out of the FPA, and not split in half.</a:t>
            </a:r>
          </a:p>
        </p:txBody>
      </p:sp>
      <p:sp>
        <p:nvSpPr>
          <p:cNvPr id="4" name="Slide Number Placeholder 3"/>
          <p:cNvSpPr>
            <a:spLocks noGrp="1"/>
          </p:cNvSpPr>
          <p:nvPr>
            <p:ph type="sldNum" sz="quarter" idx="5"/>
          </p:nvPr>
        </p:nvSpPr>
        <p:spPr/>
        <p:txBody>
          <a:bodyPr/>
          <a:lstStyle/>
          <a:p>
            <a:fld id="{328FC598-D05C-4316-94AA-DA6BDE92130C}" type="slidenum">
              <a:rPr lang="en-US" smtClean="0"/>
              <a:t>8</a:t>
            </a:fld>
            <a:endParaRPr lang="en-US"/>
          </a:p>
        </p:txBody>
      </p:sp>
    </p:spTree>
    <p:extLst>
      <p:ext uri="{BB962C8B-B14F-4D97-AF65-F5344CB8AC3E}">
        <p14:creationId xmlns:p14="http://schemas.microsoft.com/office/powerpoint/2010/main" val="174658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your community is taking a look at updating the facility plan and the facility planning area, here are some questions to guide your process.</a:t>
            </a:r>
          </a:p>
        </p:txBody>
      </p:sp>
      <p:sp>
        <p:nvSpPr>
          <p:cNvPr id="4" name="Slide Number Placeholder 3"/>
          <p:cNvSpPr>
            <a:spLocks noGrp="1"/>
          </p:cNvSpPr>
          <p:nvPr>
            <p:ph type="sldNum" sz="quarter" idx="5"/>
          </p:nvPr>
        </p:nvSpPr>
        <p:spPr/>
        <p:txBody>
          <a:bodyPr/>
          <a:lstStyle/>
          <a:p>
            <a:fld id="{328FC598-D05C-4316-94AA-DA6BDE92130C}" type="slidenum">
              <a:rPr lang="en-US" smtClean="0"/>
              <a:t>9</a:t>
            </a:fld>
            <a:endParaRPr lang="en-US"/>
          </a:p>
        </p:txBody>
      </p:sp>
    </p:spTree>
    <p:extLst>
      <p:ext uri="{BB962C8B-B14F-4D97-AF65-F5344CB8AC3E}">
        <p14:creationId xmlns:p14="http://schemas.microsoft.com/office/powerpoint/2010/main" val="3307173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are getting at the potential flow of wastewater through your system. Area times density gives a sense of population, and from that a community can ballpark a flow.</a:t>
            </a:r>
          </a:p>
        </p:txBody>
      </p:sp>
      <p:sp>
        <p:nvSpPr>
          <p:cNvPr id="4" name="Slide Number Placeholder 3"/>
          <p:cNvSpPr>
            <a:spLocks noGrp="1"/>
          </p:cNvSpPr>
          <p:nvPr>
            <p:ph type="sldNum" sz="quarter" idx="5"/>
          </p:nvPr>
        </p:nvSpPr>
        <p:spPr/>
        <p:txBody>
          <a:bodyPr/>
          <a:lstStyle/>
          <a:p>
            <a:fld id="{328FC598-D05C-4316-94AA-DA6BDE92130C}" type="slidenum">
              <a:rPr lang="en-US" smtClean="0"/>
              <a:t>10</a:t>
            </a:fld>
            <a:endParaRPr lang="en-US"/>
          </a:p>
        </p:txBody>
      </p:sp>
    </p:spTree>
    <p:extLst>
      <p:ext uri="{BB962C8B-B14F-4D97-AF65-F5344CB8AC3E}">
        <p14:creationId xmlns:p14="http://schemas.microsoft.com/office/powerpoint/2010/main" val="2942138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questions are getting at the capacity of your system to handle the projected flow.</a:t>
            </a:r>
          </a:p>
        </p:txBody>
      </p:sp>
      <p:sp>
        <p:nvSpPr>
          <p:cNvPr id="4" name="Slide Number Placeholder 3"/>
          <p:cNvSpPr>
            <a:spLocks noGrp="1"/>
          </p:cNvSpPr>
          <p:nvPr>
            <p:ph type="sldNum" sz="quarter" idx="5"/>
          </p:nvPr>
        </p:nvSpPr>
        <p:spPr/>
        <p:txBody>
          <a:bodyPr/>
          <a:lstStyle/>
          <a:p>
            <a:fld id="{328FC598-D05C-4316-94AA-DA6BDE92130C}" type="slidenum">
              <a:rPr lang="en-US" smtClean="0"/>
              <a:t>11</a:t>
            </a:fld>
            <a:endParaRPr lang="en-US"/>
          </a:p>
        </p:txBody>
      </p:sp>
    </p:spTree>
    <p:extLst>
      <p:ext uri="{BB962C8B-B14F-4D97-AF65-F5344CB8AC3E}">
        <p14:creationId xmlns:p14="http://schemas.microsoft.com/office/powerpoint/2010/main" val="4203016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once you’re comfortable with all the answers to those questions, and your community has decided that your FPA needs to be updated, you are ready to follow the process for changing how your community is reflected in the regional plan.</a:t>
            </a:r>
          </a:p>
        </p:txBody>
      </p:sp>
      <p:sp>
        <p:nvSpPr>
          <p:cNvPr id="4" name="Slide Number Placeholder 3"/>
          <p:cNvSpPr>
            <a:spLocks noGrp="1"/>
          </p:cNvSpPr>
          <p:nvPr>
            <p:ph type="sldNum" sz="quarter" idx="5"/>
          </p:nvPr>
        </p:nvSpPr>
        <p:spPr/>
        <p:txBody>
          <a:bodyPr/>
          <a:lstStyle/>
          <a:p>
            <a:fld id="{328FC598-D05C-4316-94AA-DA6BDE92130C}" type="slidenum">
              <a:rPr lang="en-US" smtClean="0"/>
              <a:t>12</a:t>
            </a:fld>
            <a:endParaRPr lang="en-US"/>
          </a:p>
        </p:txBody>
      </p:sp>
    </p:spTree>
    <p:extLst>
      <p:ext uri="{BB962C8B-B14F-4D97-AF65-F5344CB8AC3E}">
        <p14:creationId xmlns:p14="http://schemas.microsoft.com/office/powerpoint/2010/main" val="2288180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19100" y="86360"/>
            <a:ext cx="9052560" cy="518160"/>
          </a:xfrm>
          <a:prstGeom prst="rect">
            <a:avLst/>
          </a:prstGeom>
        </p:spPr>
        <p:txBody>
          <a:bodyPr lIns="101858" tIns="50929" rIns="101858" bIns="50929"/>
          <a:lstStyle>
            <a:lvl1pPr>
              <a:defRPr>
                <a:latin typeface="+mn-lt"/>
              </a:defRPr>
            </a:lvl1pPr>
          </a:lstStyle>
          <a:p>
            <a:r>
              <a:rPr lang="en-US" dirty="0"/>
              <a:t>Click to edit Master title style</a:t>
            </a:r>
          </a:p>
        </p:txBody>
      </p:sp>
      <p:sp>
        <p:nvSpPr>
          <p:cNvPr id="5" name="Text Placeholder 4"/>
          <p:cNvSpPr>
            <a:spLocks noGrp="1"/>
          </p:cNvSpPr>
          <p:nvPr>
            <p:ph type="body" sz="quarter" idx="11"/>
          </p:nvPr>
        </p:nvSpPr>
        <p:spPr>
          <a:xfrm>
            <a:off x="502920" y="1036320"/>
            <a:ext cx="4559808" cy="2418080"/>
          </a:xfrm>
          <a:prstGeom prst="rect">
            <a:avLst/>
          </a:prstGeom>
        </p:spPr>
        <p:txBody>
          <a:bodyPr lIns="101858" tIns="50929" rIns="101858" bIns="50929"/>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txBox="1">
            <a:spLocks/>
          </p:cNvSpPr>
          <p:nvPr userDrawn="1"/>
        </p:nvSpPr>
        <p:spPr>
          <a:xfrm>
            <a:off x="502920" y="7203864"/>
            <a:ext cx="6118860" cy="413808"/>
          </a:xfrm>
          <a:prstGeom prst="rect">
            <a:avLst/>
          </a:prstGeom>
        </p:spPr>
        <p:txBody>
          <a:bodyPr vert="horz" lIns="101858" tIns="50929" rIns="101858" bIns="50929" rtlCol="0" anchor="ctr"/>
          <a:lstStyle>
            <a:defPPr>
              <a:defRPr lang="en-US"/>
            </a:defPPr>
            <a:lvl1pPr marL="0" algn="l" defTabSz="914400" rtl="0" eaLnBrk="1" latinLnBrk="0" hangingPunct="1">
              <a:defRPr sz="1200" b="1" kern="1200">
                <a:solidFill>
                  <a:srgbClr val="002B4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0" dirty="0">
                <a:solidFill>
                  <a:srgbClr val="58595B"/>
                </a:solidFill>
                <a:latin typeface="Proxima Nova" panose="02000506030000020004" pitchFamily="2" charset="0"/>
              </a:rPr>
              <a:t>FPA 101 </a:t>
            </a:r>
            <a:fld id="{4E6345C1-AE1E-45C6-99DE-CC56371F5269}" type="slidenum">
              <a:rPr lang="en-US" sz="1600" smtClean="0">
                <a:latin typeface="Proxima Nova" panose="02000506030000020004" pitchFamily="2" charset="0"/>
              </a:rPr>
              <a:pPr/>
              <a:t>‹#›</a:t>
            </a:fld>
            <a:endParaRPr lang="en-US" sz="1600" dirty="0">
              <a:latin typeface="Proxima Nova" panose="02000506030000020004" pitchFamily="2" charset="0"/>
            </a:endParaRPr>
          </a:p>
        </p:txBody>
      </p:sp>
      <p:sp>
        <p:nvSpPr>
          <p:cNvPr id="7" name="Picture Placeholder 3"/>
          <p:cNvSpPr>
            <a:spLocks noGrp="1"/>
          </p:cNvSpPr>
          <p:nvPr>
            <p:ph type="pic" sz="quarter" idx="12"/>
          </p:nvPr>
        </p:nvSpPr>
        <p:spPr>
          <a:xfrm>
            <a:off x="5280660" y="1036320"/>
            <a:ext cx="4191000" cy="5786120"/>
          </a:xfrm>
          <a:prstGeom prst="rect">
            <a:avLst/>
          </a:prstGeom>
          <a:effectLst>
            <a:outerShdw blurRad="38100" dist="38100" dir="2700000" algn="tl" rotWithShape="0">
              <a:srgbClr val="58595B">
                <a:alpha val="73000"/>
              </a:srgbClr>
            </a:outerShdw>
          </a:effectLst>
        </p:spPr>
        <p:txBody>
          <a:bodyPr lIns="101858" tIns="50929" rIns="101858" bIns="50929"/>
          <a:lstStyle/>
          <a:p>
            <a:endParaRPr lang="en-US"/>
          </a:p>
        </p:txBody>
      </p:sp>
      <p:sp>
        <p:nvSpPr>
          <p:cNvPr id="4" name="Content Placeholder 3">
            <a:extLst>
              <a:ext uri="{FF2B5EF4-FFF2-40B4-BE49-F238E27FC236}">
                <a16:creationId xmlns:a16="http://schemas.microsoft.com/office/drawing/2014/main" id="{EE6796AF-FBC8-4031-B92E-6594464EE7F5}"/>
              </a:ext>
            </a:extLst>
          </p:cNvPr>
          <p:cNvSpPr>
            <a:spLocks noGrp="1"/>
          </p:cNvSpPr>
          <p:nvPr>
            <p:ph sz="quarter" idx="13"/>
          </p:nvPr>
        </p:nvSpPr>
        <p:spPr>
          <a:xfrm>
            <a:off x="990600" y="7467600"/>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694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7860" y="3540760"/>
            <a:ext cx="8130540" cy="777240"/>
          </a:xfrm>
          <a:prstGeom prst="rect">
            <a:avLst/>
          </a:prstGeom>
        </p:spPr>
        <p:txBody>
          <a:bodyPr/>
          <a:lstStyle>
            <a:lvl1pPr>
              <a:defRPr sz="4400" b="1">
                <a:solidFill>
                  <a:srgbClr val="58595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310231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7860" y="3540760"/>
            <a:ext cx="8130540" cy="777240"/>
          </a:xfrm>
          <a:prstGeom prst="rect">
            <a:avLst/>
          </a:prstGeom>
        </p:spPr>
        <p:txBody>
          <a:bodyPr/>
          <a:lstStyle>
            <a:lvl1pPr>
              <a:defRPr sz="4400" b="1">
                <a:solidFill>
                  <a:srgbClr val="58595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46510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ext Placeholder 4"/>
          <p:cNvSpPr>
            <a:spLocks noGrp="1"/>
          </p:cNvSpPr>
          <p:nvPr>
            <p:ph type="body" sz="quarter" idx="11"/>
          </p:nvPr>
        </p:nvSpPr>
        <p:spPr>
          <a:xfrm>
            <a:off x="502920" y="1036320"/>
            <a:ext cx="9136380" cy="2418080"/>
          </a:xfrm>
          <a:prstGeom prst="rect">
            <a:avLst/>
          </a:prstGeom>
        </p:spPr>
        <p:txBody>
          <a:bodyPr lIns="101858" tIns="50929" rIns="101858" bIns="50929"/>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502920" y="86360"/>
            <a:ext cx="9052560" cy="518160"/>
          </a:xfrm>
          <a:prstGeom prst="rect">
            <a:avLst/>
          </a:prstGeom>
        </p:spPr>
        <p:txBody>
          <a:bodyPr lIns="101858" tIns="50929" rIns="101858" bIns="50929"/>
          <a:lstStyle>
            <a:lvl1pPr>
              <a:defRPr sz="2700">
                <a:solidFill>
                  <a:srgbClr val="58595B"/>
                </a:solidFill>
              </a:defRPr>
            </a:lvl1pPr>
          </a:lstStyle>
          <a:p>
            <a:r>
              <a:rPr lang="en-US" dirty="0"/>
              <a:t>Click to edit Master title style</a:t>
            </a:r>
          </a:p>
        </p:txBody>
      </p:sp>
      <p:sp>
        <p:nvSpPr>
          <p:cNvPr id="8" name="Footer Placeholder 4"/>
          <p:cNvSpPr txBox="1">
            <a:spLocks/>
          </p:cNvSpPr>
          <p:nvPr userDrawn="1"/>
        </p:nvSpPr>
        <p:spPr>
          <a:xfrm>
            <a:off x="502920" y="7203864"/>
            <a:ext cx="6118860" cy="413808"/>
          </a:xfrm>
          <a:prstGeom prst="rect">
            <a:avLst/>
          </a:prstGeom>
        </p:spPr>
        <p:txBody>
          <a:bodyPr vert="horz" lIns="101858" tIns="50929" rIns="101858" bIns="50929" rtlCol="0" anchor="ctr"/>
          <a:lstStyle>
            <a:defPPr>
              <a:defRPr lang="en-US"/>
            </a:defPPr>
            <a:lvl1pPr marL="0" algn="l" defTabSz="914400" rtl="0" eaLnBrk="1" latinLnBrk="0" hangingPunct="1">
              <a:defRPr sz="1200" b="1" kern="1200">
                <a:solidFill>
                  <a:srgbClr val="002B49"/>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0" dirty="0">
                <a:solidFill>
                  <a:srgbClr val="58595B"/>
                </a:solidFill>
                <a:latin typeface="Proxima Nova" panose="02000506030000020004" pitchFamily="2" charset="0"/>
              </a:rPr>
              <a:t>FPA 101 </a:t>
            </a:r>
            <a:fld id="{4E6345C1-AE1E-45C6-99DE-CC56371F5269}" type="slidenum">
              <a:rPr lang="en-US" sz="1600" smtClean="0">
                <a:latin typeface="Proxima Nova" panose="02000506030000020004" pitchFamily="2" charset="0"/>
              </a:rPr>
              <a:pPr/>
              <a:t>‹#›</a:t>
            </a:fld>
            <a:endParaRPr lang="en-US" sz="1600" dirty="0">
              <a:latin typeface="Proxima Nova" panose="02000506030000020004" pitchFamily="2" charset="0"/>
            </a:endParaRPr>
          </a:p>
        </p:txBody>
      </p:sp>
    </p:spTree>
    <p:extLst>
      <p:ext uri="{BB962C8B-B14F-4D97-AF65-F5344CB8AC3E}">
        <p14:creationId xmlns:p14="http://schemas.microsoft.com/office/powerpoint/2010/main" val="1050646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77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5449824" y="82296"/>
            <a:ext cx="0" cy="0"/>
          </a:xfrm>
        </p:spPr>
        <p:txBody>
          <a:bodyPr lIns="0" tIns="0" rIns="0" bIns="0"/>
          <a:lstStyle>
            <a:lvl1pPr marL="0" indent="0" algn="ctr">
              <a:buNone/>
              <a:defRPr sz="2640">
                <a:latin typeface="Proxima Nova" panose="02000506030000020004" pitchFamily="2" charset="0"/>
              </a:defRPr>
            </a:lvl1pPr>
          </a:lstStyle>
          <a:p>
            <a:endParaRPr dirty="0"/>
          </a:p>
        </p:txBody>
      </p:sp>
    </p:spTree>
    <p:extLst>
      <p:ext uri="{BB962C8B-B14F-4D97-AF65-F5344CB8AC3E}">
        <p14:creationId xmlns:p14="http://schemas.microsoft.com/office/powerpoint/2010/main" val="223342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7860" y="3540760"/>
            <a:ext cx="8130540" cy="777240"/>
          </a:xfrm>
          <a:prstGeom prst="rect">
            <a:avLst/>
          </a:prstGeom>
        </p:spPr>
        <p:txBody>
          <a:bodyPr/>
          <a:lstStyle>
            <a:lvl1pPr>
              <a:defRPr sz="4400" b="1">
                <a:solidFill>
                  <a:srgbClr val="58595B"/>
                </a:solidFill>
                <a:latin typeface="Proxima Nova" panose="02000506030000020004" pitchFamily="2" charset="0"/>
              </a:defRPr>
            </a:lvl1pPr>
          </a:lstStyle>
          <a:p>
            <a:r>
              <a:rPr lang="en-US" dirty="0"/>
              <a:t>Click to edit Master title style</a:t>
            </a:r>
          </a:p>
        </p:txBody>
      </p:sp>
    </p:spTree>
    <p:extLst>
      <p:ext uri="{BB962C8B-B14F-4D97-AF65-F5344CB8AC3E}">
        <p14:creationId xmlns:p14="http://schemas.microsoft.com/office/powerpoint/2010/main" val="950240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7860" y="3540760"/>
            <a:ext cx="8130540" cy="777240"/>
          </a:xfrm>
          <a:prstGeom prst="rect">
            <a:avLst/>
          </a:prstGeom>
        </p:spPr>
        <p:txBody>
          <a:bodyPr/>
          <a:lstStyle>
            <a:lvl1pPr>
              <a:defRPr sz="4400" b="1">
                <a:solidFill>
                  <a:srgbClr val="58595B"/>
                </a:solidFill>
                <a:latin typeface="Proxima Nova" panose="02000506030000020004" pitchFamily="2" charset="0"/>
              </a:defRPr>
            </a:lvl1pPr>
          </a:lstStyle>
          <a:p>
            <a:r>
              <a:rPr lang="en-US" dirty="0"/>
              <a:t>Click to edit Master title style</a:t>
            </a:r>
          </a:p>
        </p:txBody>
      </p:sp>
    </p:spTree>
    <p:extLst>
      <p:ext uri="{BB962C8B-B14F-4D97-AF65-F5344CB8AC3E}">
        <p14:creationId xmlns:p14="http://schemas.microsoft.com/office/powerpoint/2010/main" val="2042375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7860" y="3540760"/>
            <a:ext cx="8130540" cy="777240"/>
          </a:xfrm>
          <a:prstGeom prst="rect">
            <a:avLst/>
          </a:prstGeom>
        </p:spPr>
        <p:txBody>
          <a:bodyPr/>
          <a:lstStyle>
            <a:lvl1pPr>
              <a:defRPr sz="4400" b="1">
                <a:solidFill>
                  <a:srgbClr val="58595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79824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7860" y="3540760"/>
            <a:ext cx="8130540" cy="777240"/>
          </a:xfrm>
          <a:prstGeom prst="rect">
            <a:avLst/>
          </a:prstGeom>
        </p:spPr>
        <p:txBody>
          <a:bodyPr/>
          <a:lstStyle>
            <a:lvl1pPr>
              <a:defRPr sz="4400" b="1">
                <a:solidFill>
                  <a:srgbClr val="58595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86627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27860" y="3540760"/>
            <a:ext cx="8130540" cy="777240"/>
          </a:xfrm>
          <a:prstGeom prst="rect">
            <a:avLst/>
          </a:prstGeom>
        </p:spPr>
        <p:txBody>
          <a:bodyPr/>
          <a:lstStyle>
            <a:lvl1pPr>
              <a:defRPr sz="4400" b="1">
                <a:solidFill>
                  <a:srgbClr val="58595B"/>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584194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6.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7.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8.xml"/><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9.xml"/><Relationship Id="rId4" Type="http://schemas.openxmlformats.org/officeDocument/2006/relationships/image" Target="../media/image10.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10.xml"/><Relationship Id="rId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11.xml"/><Relationship Id="rId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Q:\Logos and Graphics\Logos\MVRPC Logo\Color Bar.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800985" y="665693"/>
            <a:ext cx="4456430" cy="5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Q:\Logos and Graphics\Logos\MVRPC Logo\MVRPC Mark Only\MVRPC Color Mark Only\MVRPC Process Color Mark Only_WhiteBox.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884921" y="6995161"/>
            <a:ext cx="660083" cy="65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04625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Lst>
  <p:hf hdr="0" dt="0"/>
  <p:txStyles>
    <p:titleStyle>
      <a:lvl1pPr algn="ctr" defTabSz="1018705" rtl="0" eaLnBrk="1" latinLnBrk="0" hangingPunct="1">
        <a:spcBef>
          <a:spcPct val="0"/>
        </a:spcBef>
        <a:buNone/>
        <a:defRPr sz="2700" kern="1200">
          <a:solidFill>
            <a:srgbClr val="58595B"/>
          </a:solidFill>
          <a:latin typeface="Proxima Nova" panose="02000506030000020004" pitchFamily="2" charset="0"/>
          <a:ea typeface="+mj-ea"/>
          <a:cs typeface="+mj-cs"/>
        </a:defRPr>
      </a:lvl1pPr>
    </p:titleStyle>
    <p:bodyStyle>
      <a:lvl1pPr marL="382015" indent="-382015" algn="l" defTabSz="1018705" rtl="0" eaLnBrk="1" latinLnBrk="0" hangingPunct="1">
        <a:spcBef>
          <a:spcPct val="20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1pPr>
      <a:lvl2pPr marL="827698" indent="-318346" algn="l" defTabSz="1018705" rtl="0" eaLnBrk="1" latinLnBrk="0" hangingPunct="1">
        <a:spcBef>
          <a:spcPct val="20000"/>
        </a:spcBef>
        <a:buFont typeface="Arial" panose="020B0604020202020204" pitchFamily="34" charset="0"/>
        <a:buChar char="–"/>
        <a:defRPr sz="3100" kern="1200">
          <a:solidFill>
            <a:schemeClr val="tx1"/>
          </a:solidFill>
          <a:latin typeface="Arial" panose="020B0604020202020204" pitchFamily="34" charset="0"/>
          <a:ea typeface="+mn-ea"/>
          <a:cs typeface="Arial" panose="020B0604020202020204" pitchFamily="34" charset="0"/>
        </a:defRPr>
      </a:lvl2pPr>
      <a:lvl3pPr marL="1273382" indent="-254676" algn="l" defTabSz="1018705" rtl="0" eaLnBrk="1" latinLnBrk="0" hangingPunct="1">
        <a:spcBef>
          <a:spcPct val="20000"/>
        </a:spcBef>
        <a:buFont typeface="Arial" panose="020B0604020202020204" pitchFamily="34" charset="0"/>
        <a:buChar char="•"/>
        <a:defRPr sz="2700" kern="1200">
          <a:solidFill>
            <a:schemeClr val="tx1"/>
          </a:solidFill>
          <a:latin typeface="Arial" panose="020B0604020202020204" pitchFamily="34" charset="0"/>
          <a:ea typeface="+mn-ea"/>
          <a:cs typeface="Arial" panose="020B0604020202020204" pitchFamily="34" charset="0"/>
        </a:defRPr>
      </a:lvl3pPr>
      <a:lvl4pPr marL="1782734" indent="-254676" algn="l" defTabSz="1018705"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4pPr>
      <a:lvl5pPr marL="2292087" indent="-254676" algn="l" defTabSz="1018705"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5pPr>
      <a:lvl6pPr marL="2801440" indent="-254676" algn="l" defTabSz="101870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0793" indent="-254676" algn="l" defTabSz="101870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145" indent="-254676" algn="l" defTabSz="101870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29498" indent="-254676" algn="l" defTabSz="1018705"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18705" rtl="0" eaLnBrk="1" latinLnBrk="0" hangingPunct="1">
        <a:defRPr sz="2000" kern="1200">
          <a:solidFill>
            <a:schemeClr val="tx1"/>
          </a:solidFill>
          <a:latin typeface="+mn-lt"/>
          <a:ea typeface="+mn-ea"/>
          <a:cs typeface="+mn-cs"/>
        </a:defRPr>
      </a:lvl1pPr>
      <a:lvl2pPr marL="509352" algn="l" defTabSz="1018705" rtl="0" eaLnBrk="1" latinLnBrk="0" hangingPunct="1">
        <a:defRPr sz="2000" kern="1200">
          <a:solidFill>
            <a:schemeClr val="tx1"/>
          </a:solidFill>
          <a:latin typeface="+mn-lt"/>
          <a:ea typeface="+mn-ea"/>
          <a:cs typeface="+mn-cs"/>
        </a:defRPr>
      </a:lvl2pPr>
      <a:lvl3pPr marL="1018705" algn="l" defTabSz="1018705" rtl="0" eaLnBrk="1" latinLnBrk="0" hangingPunct="1">
        <a:defRPr sz="2000" kern="1200">
          <a:solidFill>
            <a:schemeClr val="tx1"/>
          </a:solidFill>
          <a:latin typeface="+mn-lt"/>
          <a:ea typeface="+mn-ea"/>
          <a:cs typeface="+mn-cs"/>
        </a:defRPr>
      </a:lvl3pPr>
      <a:lvl4pPr marL="1528058" algn="l" defTabSz="1018705" rtl="0" eaLnBrk="1" latinLnBrk="0" hangingPunct="1">
        <a:defRPr sz="2000" kern="1200">
          <a:solidFill>
            <a:schemeClr val="tx1"/>
          </a:solidFill>
          <a:latin typeface="+mn-lt"/>
          <a:ea typeface="+mn-ea"/>
          <a:cs typeface="+mn-cs"/>
        </a:defRPr>
      </a:lvl4pPr>
      <a:lvl5pPr marL="2037411" algn="l" defTabSz="1018705" rtl="0" eaLnBrk="1" latinLnBrk="0" hangingPunct="1">
        <a:defRPr sz="2000" kern="1200">
          <a:solidFill>
            <a:schemeClr val="tx1"/>
          </a:solidFill>
          <a:latin typeface="+mn-lt"/>
          <a:ea typeface="+mn-ea"/>
          <a:cs typeface="+mn-cs"/>
        </a:defRPr>
      </a:lvl5pPr>
      <a:lvl6pPr marL="2546764" algn="l" defTabSz="1018705" rtl="0" eaLnBrk="1" latinLnBrk="0" hangingPunct="1">
        <a:defRPr sz="2000" kern="1200">
          <a:solidFill>
            <a:schemeClr val="tx1"/>
          </a:solidFill>
          <a:latin typeface="+mn-lt"/>
          <a:ea typeface="+mn-ea"/>
          <a:cs typeface="+mn-cs"/>
        </a:defRPr>
      </a:lvl6pPr>
      <a:lvl7pPr marL="3056116" algn="l" defTabSz="1018705" rtl="0" eaLnBrk="1" latinLnBrk="0" hangingPunct="1">
        <a:defRPr sz="2000" kern="1200">
          <a:solidFill>
            <a:schemeClr val="tx1"/>
          </a:solidFill>
          <a:latin typeface="+mn-lt"/>
          <a:ea typeface="+mn-ea"/>
          <a:cs typeface="+mn-cs"/>
        </a:defRPr>
      </a:lvl7pPr>
      <a:lvl8pPr marL="3565469" algn="l" defTabSz="1018705" rtl="0" eaLnBrk="1" latinLnBrk="0" hangingPunct="1">
        <a:defRPr sz="2000" kern="1200">
          <a:solidFill>
            <a:schemeClr val="tx1"/>
          </a:solidFill>
          <a:latin typeface="+mn-lt"/>
          <a:ea typeface="+mn-ea"/>
          <a:cs typeface="+mn-cs"/>
        </a:defRPr>
      </a:lvl8pPr>
      <a:lvl9pPr marL="4074821" algn="l" defTabSz="1018705"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71000"/>
            <a:lum/>
          </a:blip>
          <a:srcRect/>
          <a:stretch>
            <a:fillRect l="-2000" r="-2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A8EDD7-A784-497B-8721-8AE0AB927A7F}"/>
              </a:ext>
            </a:extLst>
          </p:cNvPr>
          <p:cNvSpPr/>
          <p:nvPr userDrawn="1"/>
        </p:nvSpPr>
        <p:spPr>
          <a:xfrm>
            <a:off x="0" y="0"/>
            <a:ext cx="10058400" cy="7772400"/>
          </a:xfrm>
          <a:prstGeom prst="rect">
            <a:avLst/>
          </a:prstGeom>
          <a:solidFill>
            <a:srgbClr val="8A8D4A">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F1B9881-9004-47E7-B67C-C8006A24A713}"/>
              </a:ext>
            </a:extLst>
          </p:cNvPr>
          <p:cNvSpPr/>
          <p:nvPr userDrawn="1"/>
        </p:nvSpPr>
        <p:spPr>
          <a:xfrm>
            <a:off x="0" y="2895600"/>
            <a:ext cx="10058400" cy="19812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0065036D-C470-460D-99DB-FF3C9F58BE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800" y="3249167"/>
            <a:ext cx="1319128" cy="1274065"/>
          </a:xfrm>
          <a:prstGeom prst="rect">
            <a:avLst/>
          </a:prstGeom>
        </p:spPr>
      </p:pic>
    </p:spTree>
    <p:extLst>
      <p:ext uri="{BB962C8B-B14F-4D97-AF65-F5344CB8AC3E}">
        <p14:creationId xmlns:p14="http://schemas.microsoft.com/office/powerpoint/2010/main" val="1162007891"/>
      </p:ext>
    </p:extLst>
  </p:cSld>
  <p:clrMap bg1="lt1" tx1="dk1" bg2="lt2" tx2="dk2" accent1="accent1" accent2="accent2" accent3="accent3" accent4="accent4" accent5="accent5" accent6="accent6" hlink="hlink" folHlink="folHlink"/>
  <p:sldLayoutIdLst>
    <p:sldLayoutId id="2147483736" r:id="rId1"/>
  </p:sldLayoutIdLst>
  <p:txStyles>
    <p:titleStyle>
      <a:lvl1pPr algn="ctr" defTabSz="1005840" rtl="0" eaLnBrk="1" latinLnBrk="0" hangingPunct="1">
        <a:spcBef>
          <a:spcPct val="0"/>
        </a:spcBef>
        <a:buNone/>
        <a:defRPr sz="4840" kern="1200">
          <a:solidFill>
            <a:schemeClr val="tx1"/>
          </a:solidFill>
          <a:latin typeface="+mj-lt"/>
          <a:ea typeface="+mj-ea"/>
          <a:cs typeface="+mj-cs"/>
        </a:defRPr>
      </a:lvl1pPr>
    </p:titleStyle>
    <p:bodyStyle>
      <a:lvl1pPr marL="377190" indent="-377190" algn="l" defTabSz="1005840" rtl="0" eaLnBrk="1" latinLnBrk="0" hangingPunct="1">
        <a:spcBef>
          <a:spcPct val="20000"/>
        </a:spcBef>
        <a:buFont typeface="Arial" panose="020B0604020202020204" pitchFamily="34" charset="0"/>
        <a:buChar char="•"/>
        <a:defRPr sz="3520" kern="1200">
          <a:solidFill>
            <a:schemeClr val="tx1"/>
          </a:solidFill>
          <a:latin typeface="+mn-lt"/>
          <a:ea typeface="+mn-ea"/>
          <a:cs typeface="+mn-cs"/>
        </a:defRPr>
      </a:lvl1pPr>
      <a:lvl2pPr marL="817245" indent="-314325" algn="l" defTabSz="1005840" rtl="0" eaLnBrk="1" latinLnBrk="0" hangingPunct="1">
        <a:spcBef>
          <a:spcPct val="20000"/>
        </a:spcBef>
        <a:buFont typeface="Arial" panose="020B0604020202020204" pitchFamily="34" charset="0"/>
        <a:buChar char="–"/>
        <a:defRPr sz="3080" kern="1200">
          <a:solidFill>
            <a:schemeClr val="tx1"/>
          </a:solidFill>
          <a:latin typeface="+mn-lt"/>
          <a:ea typeface="+mn-ea"/>
          <a:cs typeface="+mn-cs"/>
        </a:defRPr>
      </a:lvl2pPr>
      <a:lvl3pPr marL="1257300" indent="-251460" algn="l" defTabSz="1005840" rtl="0" eaLnBrk="1" latinLnBrk="0" hangingPunct="1">
        <a:spcBef>
          <a:spcPct val="20000"/>
        </a:spcBef>
        <a:buFont typeface="Arial" panose="020B0604020202020204" pitchFamily="34" charset="0"/>
        <a:buChar char="•"/>
        <a:defRPr sz="2640" kern="1200">
          <a:solidFill>
            <a:schemeClr val="tx1"/>
          </a:solidFill>
          <a:latin typeface="+mn-lt"/>
          <a:ea typeface="+mn-ea"/>
          <a:cs typeface="+mn-cs"/>
        </a:defRPr>
      </a:lvl3pPr>
      <a:lvl4pPr marL="17602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6314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80000"/>
            <a:lum/>
          </a:blip>
          <a:srcRect/>
          <a:stretch>
            <a:fillRect l="-2000" r="-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7A5F4B-2077-4D67-B9AA-EB8D873A326F}"/>
              </a:ext>
            </a:extLst>
          </p:cNvPr>
          <p:cNvSpPr/>
          <p:nvPr userDrawn="1"/>
        </p:nvSpPr>
        <p:spPr>
          <a:xfrm>
            <a:off x="0" y="0"/>
            <a:ext cx="10058400" cy="7772400"/>
          </a:xfrm>
          <a:prstGeom prst="rect">
            <a:avLst/>
          </a:prstGeom>
          <a:solidFill>
            <a:srgbClr val="FFB81C">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FD20381-9DAB-4C61-BC25-E4B88289B775}"/>
              </a:ext>
            </a:extLst>
          </p:cNvPr>
          <p:cNvSpPr/>
          <p:nvPr userDrawn="1"/>
        </p:nvSpPr>
        <p:spPr>
          <a:xfrm>
            <a:off x="0" y="2895600"/>
            <a:ext cx="10058400" cy="19812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3CCAB39-ED38-45CB-ACC1-AC0D1E0E9B7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800" y="3249167"/>
            <a:ext cx="1319128" cy="1274065"/>
          </a:xfrm>
          <a:prstGeom prst="rect">
            <a:avLst/>
          </a:prstGeom>
        </p:spPr>
      </p:pic>
    </p:spTree>
    <p:extLst>
      <p:ext uri="{BB962C8B-B14F-4D97-AF65-F5344CB8AC3E}">
        <p14:creationId xmlns:p14="http://schemas.microsoft.com/office/powerpoint/2010/main" val="1070071780"/>
      </p:ext>
    </p:extLst>
  </p:cSld>
  <p:clrMap bg1="lt1" tx1="dk1" bg2="lt2" tx2="dk2" accent1="accent1" accent2="accent2" accent3="accent3" accent4="accent4" accent5="accent5" accent6="accent6" hlink="hlink" folHlink="folHlink"/>
  <p:sldLayoutIdLst>
    <p:sldLayoutId id="2147483738" r:id="rId1"/>
  </p:sldLayoutIdLst>
  <p:txStyles>
    <p:titleStyle>
      <a:lvl1pPr algn="ctr" defTabSz="1005840" rtl="0" eaLnBrk="1" latinLnBrk="0" hangingPunct="1">
        <a:spcBef>
          <a:spcPct val="0"/>
        </a:spcBef>
        <a:buNone/>
        <a:defRPr sz="4840" kern="1200">
          <a:solidFill>
            <a:schemeClr val="tx1"/>
          </a:solidFill>
          <a:latin typeface="+mj-lt"/>
          <a:ea typeface="+mj-ea"/>
          <a:cs typeface="+mj-cs"/>
        </a:defRPr>
      </a:lvl1pPr>
    </p:titleStyle>
    <p:bodyStyle>
      <a:lvl1pPr marL="377190" indent="-377190" algn="l" defTabSz="1005840" rtl="0" eaLnBrk="1" latinLnBrk="0" hangingPunct="1">
        <a:spcBef>
          <a:spcPct val="20000"/>
        </a:spcBef>
        <a:buFont typeface="Arial" panose="020B0604020202020204" pitchFamily="34" charset="0"/>
        <a:buChar char="•"/>
        <a:defRPr sz="3520" kern="1200">
          <a:solidFill>
            <a:schemeClr val="tx1"/>
          </a:solidFill>
          <a:latin typeface="+mn-lt"/>
          <a:ea typeface="+mn-ea"/>
          <a:cs typeface="+mn-cs"/>
        </a:defRPr>
      </a:lvl1pPr>
      <a:lvl2pPr marL="817245" indent="-314325" algn="l" defTabSz="1005840" rtl="0" eaLnBrk="1" latinLnBrk="0" hangingPunct="1">
        <a:spcBef>
          <a:spcPct val="20000"/>
        </a:spcBef>
        <a:buFont typeface="Arial" panose="020B0604020202020204" pitchFamily="34" charset="0"/>
        <a:buChar char="–"/>
        <a:defRPr sz="3080" kern="1200">
          <a:solidFill>
            <a:schemeClr val="tx1"/>
          </a:solidFill>
          <a:latin typeface="+mn-lt"/>
          <a:ea typeface="+mn-ea"/>
          <a:cs typeface="+mn-cs"/>
        </a:defRPr>
      </a:lvl2pPr>
      <a:lvl3pPr marL="1257300" indent="-251460" algn="l" defTabSz="1005840" rtl="0" eaLnBrk="1" latinLnBrk="0" hangingPunct="1">
        <a:spcBef>
          <a:spcPct val="20000"/>
        </a:spcBef>
        <a:buFont typeface="Arial" panose="020B0604020202020204" pitchFamily="34" charset="0"/>
        <a:buChar char="•"/>
        <a:defRPr sz="2640" kern="1200">
          <a:solidFill>
            <a:schemeClr val="tx1"/>
          </a:solidFill>
          <a:latin typeface="+mn-lt"/>
          <a:ea typeface="+mn-ea"/>
          <a:cs typeface="+mn-cs"/>
        </a:defRPr>
      </a:lvl3pPr>
      <a:lvl4pPr marL="17602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6314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80000"/>
            <a:lum/>
          </a:blip>
          <a:srcRect/>
          <a:stretch>
            <a:fillRect l="-2000" r="-2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14C1AE-6EC2-4E79-829C-5C6BAB4FB2E0}"/>
              </a:ext>
            </a:extLst>
          </p:cNvPr>
          <p:cNvSpPr/>
          <p:nvPr userDrawn="1"/>
        </p:nvSpPr>
        <p:spPr>
          <a:xfrm>
            <a:off x="0" y="0"/>
            <a:ext cx="10058400" cy="7772400"/>
          </a:xfrm>
          <a:prstGeom prst="rect">
            <a:avLst/>
          </a:prstGeom>
          <a:solidFill>
            <a:srgbClr val="651D32">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E5E46FB-7D7B-4EC6-9938-DF9BDF75BE28}"/>
              </a:ext>
            </a:extLst>
          </p:cNvPr>
          <p:cNvPicPr>
            <a:picLocks noChangeAspect="1"/>
          </p:cNvPicPr>
          <p:nvPr userDrawn="1"/>
        </p:nvPicPr>
        <p:blipFill>
          <a:blip r:embed="rId4"/>
          <a:stretch>
            <a:fillRect/>
          </a:stretch>
        </p:blipFill>
        <p:spPr>
          <a:xfrm>
            <a:off x="0" y="2895600"/>
            <a:ext cx="10058400" cy="1981200"/>
          </a:xfrm>
          <a:prstGeom prst="rect">
            <a:avLst/>
          </a:prstGeom>
        </p:spPr>
      </p:pic>
    </p:spTree>
    <p:extLst>
      <p:ext uri="{BB962C8B-B14F-4D97-AF65-F5344CB8AC3E}">
        <p14:creationId xmlns:p14="http://schemas.microsoft.com/office/powerpoint/2010/main" val="4217259458"/>
      </p:ext>
    </p:extLst>
  </p:cSld>
  <p:clrMap bg1="lt1" tx1="dk1" bg2="lt2" tx2="dk2" accent1="accent1" accent2="accent2" accent3="accent3" accent4="accent4" accent5="accent5" accent6="accent6" hlink="hlink" folHlink="folHlink"/>
  <p:sldLayoutIdLst>
    <p:sldLayoutId id="2147483740" r:id="rId1"/>
  </p:sldLayoutIdLst>
  <p:txStyles>
    <p:titleStyle>
      <a:lvl1pPr algn="ctr" defTabSz="1005840" rtl="0" eaLnBrk="1" latinLnBrk="0" hangingPunct="1">
        <a:spcBef>
          <a:spcPct val="0"/>
        </a:spcBef>
        <a:buNone/>
        <a:defRPr sz="4840" kern="1200">
          <a:solidFill>
            <a:schemeClr val="tx1"/>
          </a:solidFill>
          <a:latin typeface="+mj-lt"/>
          <a:ea typeface="+mj-ea"/>
          <a:cs typeface="+mj-cs"/>
        </a:defRPr>
      </a:lvl1pPr>
    </p:titleStyle>
    <p:bodyStyle>
      <a:lvl1pPr marL="377190" indent="-377190" algn="l" defTabSz="1005840" rtl="0" eaLnBrk="1" latinLnBrk="0" hangingPunct="1">
        <a:spcBef>
          <a:spcPct val="20000"/>
        </a:spcBef>
        <a:buFont typeface="Arial" panose="020B0604020202020204" pitchFamily="34" charset="0"/>
        <a:buChar char="•"/>
        <a:defRPr sz="3520" kern="1200">
          <a:solidFill>
            <a:schemeClr val="tx1"/>
          </a:solidFill>
          <a:latin typeface="+mn-lt"/>
          <a:ea typeface="+mn-ea"/>
          <a:cs typeface="+mn-cs"/>
        </a:defRPr>
      </a:lvl1pPr>
      <a:lvl2pPr marL="817245" indent="-314325" algn="l" defTabSz="1005840" rtl="0" eaLnBrk="1" latinLnBrk="0" hangingPunct="1">
        <a:spcBef>
          <a:spcPct val="20000"/>
        </a:spcBef>
        <a:buFont typeface="Arial" panose="020B0604020202020204" pitchFamily="34" charset="0"/>
        <a:buChar char="–"/>
        <a:defRPr sz="3080" kern="1200">
          <a:solidFill>
            <a:schemeClr val="tx1"/>
          </a:solidFill>
          <a:latin typeface="+mn-lt"/>
          <a:ea typeface="+mn-ea"/>
          <a:cs typeface="+mn-cs"/>
        </a:defRPr>
      </a:lvl2pPr>
      <a:lvl3pPr marL="1257300" indent="-251460" algn="l" defTabSz="1005840" rtl="0" eaLnBrk="1" latinLnBrk="0" hangingPunct="1">
        <a:spcBef>
          <a:spcPct val="20000"/>
        </a:spcBef>
        <a:buFont typeface="Arial" panose="020B0604020202020204" pitchFamily="34" charset="0"/>
        <a:buChar char="•"/>
        <a:defRPr sz="2640" kern="1200">
          <a:solidFill>
            <a:schemeClr val="tx1"/>
          </a:solidFill>
          <a:latin typeface="+mn-lt"/>
          <a:ea typeface="+mn-ea"/>
          <a:cs typeface="+mn-cs"/>
        </a:defRPr>
      </a:lvl3pPr>
      <a:lvl4pPr marL="17602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6314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71000"/>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928D59-6C8A-4185-AE72-5F959D5DF772}"/>
              </a:ext>
            </a:extLst>
          </p:cNvPr>
          <p:cNvSpPr/>
          <p:nvPr userDrawn="1"/>
        </p:nvSpPr>
        <p:spPr>
          <a:xfrm>
            <a:off x="0" y="0"/>
            <a:ext cx="10058400" cy="7772400"/>
          </a:xfrm>
          <a:prstGeom prst="rect">
            <a:avLst/>
          </a:prstGeom>
          <a:solidFill>
            <a:srgbClr val="002B4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C5B3ED6-98DC-4285-AA9A-465A7D7CF43C}"/>
              </a:ext>
            </a:extLst>
          </p:cNvPr>
          <p:cNvPicPr>
            <a:picLocks noChangeAspect="1"/>
          </p:cNvPicPr>
          <p:nvPr userDrawn="1"/>
        </p:nvPicPr>
        <p:blipFill>
          <a:blip r:embed="rId4"/>
          <a:stretch>
            <a:fillRect/>
          </a:stretch>
        </p:blipFill>
        <p:spPr>
          <a:xfrm>
            <a:off x="0" y="2895600"/>
            <a:ext cx="10058400" cy="1981200"/>
          </a:xfrm>
          <a:prstGeom prst="rect">
            <a:avLst/>
          </a:prstGeom>
        </p:spPr>
      </p:pic>
    </p:spTree>
    <p:extLst>
      <p:ext uri="{BB962C8B-B14F-4D97-AF65-F5344CB8AC3E}">
        <p14:creationId xmlns:p14="http://schemas.microsoft.com/office/powerpoint/2010/main" val="3012695722"/>
      </p:ext>
    </p:extLst>
  </p:cSld>
  <p:clrMap bg1="lt1" tx1="dk1" bg2="lt2" tx2="dk2" accent1="accent1" accent2="accent2" accent3="accent3" accent4="accent4" accent5="accent5" accent6="accent6" hlink="hlink" folHlink="folHlink"/>
  <p:sldLayoutIdLst>
    <p:sldLayoutId id="2147483742" r:id="rId1"/>
  </p:sldLayoutIdLst>
  <p:txStyles>
    <p:titleStyle>
      <a:lvl1pPr algn="ctr" defTabSz="1005840" rtl="0" eaLnBrk="1" latinLnBrk="0" hangingPunct="1">
        <a:spcBef>
          <a:spcPct val="0"/>
        </a:spcBef>
        <a:buNone/>
        <a:defRPr sz="4840" kern="1200">
          <a:solidFill>
            <a:schemeClr val="tx1"/>
          </a:solidFill>
          <a:latin typeface="+mj-lt"/>
          <a:ea typeface="+mj-ea"/>
          <a:cs typeface="+mj-cs"/>
        </a:defRPr>
      </a:lvl1pPr>
    </p:titleStyle>
    <p:bodyStyle>
      <a:lvl1pPr marL="377190" indent="-377190" algn="l" defTabSz="1005840" rtl="0" eaLnBrk="1" latinLnBrk="0" hangingPunct="1">
        <a:spcBef>
          <a:spcPct val="20000"/>
        </a:spcBef>
        <a:buFont typeface="Arial" panose="020B0604020202020204" pitchFamily="34" charset="0"/>
        <a:buChar char="•"/>
        <a:defRPr sz="3520" kern="1200">
          <a:solidFill>
            <a:schemeClr val="tx1"/>
          </a:solidFill>
          <a:latin typeface="+mn-lt"/>
          <a:ea typeface="+mn-ea"/>
          <a:cs typeface="+mn-cs"/>
        </a:defRPr>
      </a:lvl1pPr>
      <a:lvl2pPr marL="817245" indent="-314325" algn="l" defTabSz="1005840" rtl="0" eaLnBrk="1" latinLnBrk="0" hangingPunct="1">
        <a:spcBef>
          <a:spcPct val="20000"/>
        </a:spcBef>
        <a:buFont typeface="Arial" panose="020B0604020202020204" pitchFamily="34" charset="0"/>
        <a:buChar char="–"/>
        <a:defRPr sz="3080" kern="1200">
          <a:solidFill>
            <a:schemeClr val="tx1"/>
          </a:solidFill>
          <a:latin typeface="+mn-lt"/>
          <a:ea typeface="+mn-ea"/>
          <a:cs typeface="+mn-cs"/>
        </a:defRPr>
      </a:lvl2pPr>
      <a:lvl3pPr marL="1257300" indent="-251460" algn="l" defTabSz="1005840" rtl="0" eaLnBrk="1" latinLnBrk="0" hangingPunct="1">
        <a:spcBef>
          <a:spcPct val="20000"/>
        </a:spcBef>
        <a:buFont typeface="Arial" panose="020B0604020202020204" pitchFamily="34" charset="0"/>
        <a:buChar char="•"/>
        <a:defRPr sz="2640" kern="1200">
          <a:solidFill>
            <a:schemeClr val="tx1"/>
          </a:solidFill>
          <a:latin typeface="+mn-lt"/>
          <a:ea typeface="+mn-ea"/>
          <a:cs typeface="+mn-cs"/>
        </a:defRPr>
      </a:lvl3pPr>
      <a:lvl4pPr marL="17602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6314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80000"/>
            <a:lum/>
          </a:blip>
          <a:srcRect/>
          <a:stretch>
            <a:fillRect l="-2000" r="-2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E38AA0-D688-4919-A2F6-2B15578A99AD}"/>
              </a:ext>
            </a:extLst>
          </p:cNvPr>
          <p:cNvSpPr/>
          <p:nvPr userDrawn="1"/>
        </p:nvSpPr>
        <p:spPr>
          <a:xfrm>
            <a:off x="0" y="0"/>
            <a:ext cx="10058400" cy="7772400"/>
          </a:xfrm>
          <a:prstGeom prst="rect">
            <a:avLst/>
          </a:prstGeom>
          <a:solidFill>
            <a:srgbClr val="E04E3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2" name="Picture 1">
            <a:extLst>
              <a:ext uri="{FF2B5EF4-FFF2-40B4-BE49-F238E27FC236}">
                <a16:creationId xmlns:a16="http://schemas.microsoft.com/office/drawing/2014/main" id="{68FA3B42-9DBC-4A2D-81D3-1634DDB4DB81}"/>
              </a:ext>
            </a:extLst>
          </p:cNvPr>
          <p:cNvPicPr>
            <a:picLocks noChangeAspect="1"/>
          </p:cNvPicPr>
          <p:nvPr userDrawn="1"/>
        </p:nvPicPr>
        <p:blipFill>
          <a:blip r:embed="rId4"/>
          <a:stretch>
            <a:fillRect/>
          </a:stretch>
        </p:blipFill>
        <p:spPr>
          <a:xfrm>
            <a:off x="0" y="2895600"/>
            <a:ext cx="10058400" cy="1981200"/>
          </a:xfrm>
          <a:prstGeom prst="rect">
            <a:avLst/>
          </a:prstGeom>
        </p:spPr>
      </p:pic>
    </p:spTree>
    <p:extLst>
      <p:ext uri="{BB962C8B-B14F-4D97-AF65-F5344CB8AC3E}">
        <p14:creationId xmlns:p14="http://schemas.microsoft.com/office/powerpoint/2010/main" val="2374108592"/>
      </p:ext>
    </p:extLst>
  </p:cSld>
  <p:clrMap bg1="lt1" tx1="dk1" bg2="lt2" tx2="dk2" accent1="accent1" accent2="accent2" accent3="accent3" accent4="accent4" accent5="accent5" accent6="accent6" hlink="hlink" folHlink="folHlink"/>
  <p:sldLayoutIdLst>
    <p:sldLayoutId id="2147483744" r:id="rId1"/>
  </p:sldLayoutIdLst>
  <p:txStyles>
    <p:titleStyle>
      <a:lvl1pPr algn="ctr" defTabSz="1005840" rtl="0" eaLnBrk="1" latinLnBrk="0" hangingPunct="1">
        <a:spcBef>
          <a:spcPct val="0"/>
        </a:spcBef>
        <a:buNone/>
        <a:defRPr sz="4840" kern="1200">
          <a:solidFill>
            <a:schemeClr val="tx1"/>
          </a:solidFill>
          <a:latin typeface="+mj-lt"/>
          <a:ea typeface="+mj-ea"/>
          <a:cs typeface="+mj-cs"/>
        </a:defRPr>
      </a:lvl1pPr>
    </p:titleStyle>
    <p:bodyStyle>
      <a:lvl1pPr marL="377190" indent="-377190" algn="l" defTabSz="1005840" rtl="0" eaLnBrk="1" latinLnBrk="0" hangingPunct="1">
        <a:spcBef>
          <a:spcPct val="20000"/>
        </a:spcBef>
        <a:buFont typeface="Arial" panose="020B0604020202020204" pitchFamily="34" charset="0"/>
        <a:buChar char="•"/>
        <a:defRPr sz="3520" kern="1200">
          <a:solidFill>
            <a:schemeClr val="tx1"/>
          </a:solidFill>
          <a:latin typeface="+mn-lt"/>
          <a:ea typeface="+mn-ea"/>
          <a:cs typeface="+mn-cs"/>
        </a:defRPr>
      </a:lvl1pPr>
      <a:lvl2pPr marL="817245" indent="-314325" algn="l" defTabSz="1005840" rtl="0" eaLnBrk="1" latinLnBrk="0" hangingPunct="1">
        <a:spcBef>
          <a:spcPct val="20000"/>
        </a:spcBef>
        <a:buFont typeface="Arial" panose="020B0604020202020204" pitchFamily="34" charset="0"/>
        <a:buChar char="–"/>
        <a:defRPr sz="3080" kern="1200">
          <a:solidFill>
            <a:schemeClr val="tx1"/>
          </a:solidFill>
          <a:latin typeface="+mn-lt"/>
          <a:ea typeface="+mn-ea"/>
          <a:cs typeface="+mn-cs"/>
        </a:defRPr>
      </a:lvl2pPr>
      <a:lvl3pPr marL="1257300" indent="-251460" algn="l" defTabSz="1005840" rtl="0" eaLnBrk="1" latinLnBrk="0" hangingPunct="1">
        <a:spcBef>
          <a:spcPct val="20000"/>
        </a:spcBef>
        <a:buFont typeface="Arial" panose="020B0604020202020204" pitchFamily="34" charset="0"/>
        <a:buChar char="•"/>
        <a:defRPr sz="2640" kern="1200">
          <a:solidFill>
            <a:schemeClr val="tx1"/>
          </a:solidFill>
          <a:latin typeface="+mn-lt"/>
          <a:ea typeface="+mn-ea"/>
          <a:cs typeface="+mn-cs"/>
        </a:defRPr>
      </a:lvl3pPr>
      <a:lvl4pPr marL="17602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6314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80000"/>
            <a:lum/>
          </a:blip>
          <a:srcRect/>
          <a:stretch>
            <a:fillRect l="-2000" r="-2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78AC36-1D11-484B-98B5-663636E5D8F4}"/>
              </a:ext>
            </a:extLst>
          </p:cNvPr>
          <p:cNvSpPr/>
          <p:nvPr userDrawn="1"/>
        </p:nvSpPr>
        <p:spPr>
          <a:xfrm>
            <a:off x="0" y="0"/>
            <a:ext cx="10058400" cy="7772400"/>
          </a:xfrm>
          <a:prstGeom prst="rect">
            <a:avLst/>
          </a:prstGeom>
          <a:solidFill>
            <a:schemeClr val="tx1">
              <a:lumMod val="65000"/>
              <a:lumOff val="3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B4C43DD-51BC-4B96-B24F-E6C856555924}"/>
              </a:ext>
            </a:extLst>
          </p:cNvPr>
          <p:cNvPicPr>
            <a:picLocks noChangeAspect="1"/>
          </p:cNvPicPr>
          <p:nvPr userDrawn="1"/>
        </p:nvPicPr>
        <p:blipFill>
          <a:blip r:embed="rId4"/>
          <a:stretch>
            <a:fillRect/>
          </a:stretch>
        </p:blipFill>
        <p:spPr>
          <a:xfrm>
            <a:off x="0" y="2895600"/>
            <a:ext cx="10058400" cy="1981200"/>
          </a:xfrm>
          <a:prstGeom prst="rect">
            <a:avLst/>
          </a:prstGeom>
        </p:spPr>
      </p:pic>
    </p:spTree>
    <p:extLst>
      <p:ext uri="{BB962C8B-B14F-4D97-AF65-F5344CB8AC3E}">
        <p14:creationId xmlns:p14="http://schemas.microsoft.com/office/powerpoint/2010/main" val="3979718502"/>
      </p:ext>
    </p:extLst>
  </p:cSld>
  <p:clrMap bg1="lt1" tx1="dk1" bg2="lt2" tx2="dk2" accent1="accent1" accent2="accent2" accent3="accent3" accent4="accent4" accent5="accent5" accent6="accent6" hlink="hlink" folHlink="folHlink"/>
  <p:sldLayoutIdLst>
    <p:sldLayoutId id="2147483746" r:id="rId1"/>
  </p:sldLayoutIdLst>
  <p:txStyles>
    <p:titleStyle>
      <a:lvl1pPr algn="ctr" defTabSz="1005840" rtl="0" eaLnBrk="1" latinLnBrk="0" hangingPunct="1">
        <a:spcBef>
          <a:spcPct val="0"/>
        </a:spcBef>
        <a:buNone/>
        <a:defRPr sz="4840" kern="1200">
          <a:solidFill>
            <a:schemeClr val="tx1"/>
          </a:solidFill>
          <a:latin typeface="+mj-lt"/>
          <a:ea typeface="+mj-ea"/>
          <a:cs typeface="+mj-cs"/>
        </a:defRPr>
      </a:lvl1pPr>
    </p:titleStyle>
    <p:bodyStyle>
      <a:lvl1pPr marL="377190" indent="-377190" algn="l" defTabSz="1005840" rtl="0" eaLnBrk="1" latinLnBrk="0" hangingPunct="1">
        <a:spcBef>
          <a:spcPct val="20000"/>
        </a:spcBef>
        <a:buFont typeface="Arial" panose="020B0604020202020204" pitchFamily="34" charset="0"/>
        <a:buChar char="•"/>
        <a:defRPr sz="3520" kern="1200">
          <a:solidFill>
            <a:schemeClr val="tx1"/>
          </a:solidFill>
          <a:latin typeface="+mn-lt"/>
          <a:ea typeface="+mn-ea"/>
          <a:cs typeface="+mn-cs"/>
        </a:defRPr>
      </a:lvl1pPr>
      <a:lvl2pPr marL="817245" indent="-314325" algn="l" defTabSz="1005840" rtl="0" eaLnBrk="1" latinLnBrk="0" hangingPunct="1">
        <a:spcBef>
          <a:spcPct val="20000"/>
        </a:spcBef>
        <a:buFont typeface="Arial" panose="020B0604020202020204" pitchFamily="34" charset="0"/>
        <a:buChar char="–"/>
        <a:defRPr sz="3080" kern="1200">
          <a:solidFill>
            <a:schemeClr val="tx1"/>
          </a:solidFill>
          <a:latin typeface="+mn-lt"/>
          <a:ea typeface="+mn-ea"/>
          <a:cs typeface="+mn-cs"/>
        </a:defRPr>
      </a:lvl2pPr>
      <a:lvl3pPr marL="1257300" indent="-251460" algn="l" defTabSz="1005840" rtl="0" eaLnBrk="1" latinLnBrk="0" hangingPunct="1">
        <a:spcBef>
          <a:spcPct val="20000"/>
        </a:spcBef>
        <a:buFont typeface="Arial" panose="020B0604020202020204" pitchFamily="34" charset="0"/>
        <a:buChar char="•"/>
        <a:defRPr sz="2640" kern="1200">
          <a:solidFill>
            <a:schemeClr val="tx1"/>
          </a:solidFill>
          <a:latin typeface="+mn-lt"/>
          <a:ea typeface="+mn-ea"/>
          <a:cs typeface="+mn-cs"/>
        </a:defRPr>
      </a:lvl3pPr>
      <a:lvl4pPr marL="17602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6314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alphaModFix amt="80000"/>
            <a:lum/>
          </a:blip>
          <a:srcRect/>
          <a:stretch>
            <a:fillRect l="-2000" r="-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5EFEA7-976A-4D0A-B252-E326DA82A062}"/>
              </a:ext>
            </a:extLst>
          </p:cNvPr>
          <p:cNvSpPr/>
          <p:nvPr userDrawn="1"/>
        </p:nvSpPr>
        <p:spPr>
          <a:xfrm>
            <a:off x="0" y="0"/>
            <a:ext cx="10058400" cy="7772400"/>
          </a:xfrm>
          <a:prstGeom prst="rect">
            <a:avLst/>
          </a:prstGeom>
          <a:solidFill>
            <a:srgbClr val="B9D9EB">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3E8F4784-B2E7-4770-9019-CED2850CCD15}"/>
              </a:ext>
            </a:extLst>
          </p:cNvPr>
          <p:cNvPicPr>
            <a:picLocks noChangeAspect="1"/>
          </p:cNvPicPr>
          <p:nvPr userDrawn="1"/>
        </p:nvPicPr>
        <p:blipFill>
          <a:blip r:embed="rId4"/>
          <a:stretch>
            <a:fillRect/>
          </a:stretch>
        </p:blipFill>
        <p:spPr>
          <a:xfrm>
            <a:off x="0" y="2895600"/>
            <a:ext cx="10058400" cy="1981200"/>
          </a:xfrm>
          <a:prstGeom prst="rect">
            <a:avLst/>
          </a:prstGeom>
        </p:spPr>
      </p:pic>
    </p:spTree>
    <p:extLst>
      <p:ext uri="{BB962C8B-B14F-4D97-AF65-F5344CB8AC3E}">
        <p14:creationId xmlns:p14="http://schemas.microsoft.com/office/powerpoint/2010/main" val="3224087340"/>
      </p:ext>
    </p:extLst>
  </p:cSld>
  <p:clrMap bg1="lt1" tx1="dk1" bg2="lt2" tx2="dk2" accent1="accent1" accent2="accent2" accent3="accent3" accent4="accent4" accent5="accent5" accent6="accent6" hlink="hlink" folHlink="folHlink"/>
  <p:sldLayoutIdLst>
    <p:sldLayoutId id="2147483748" r:id="rId1"/>
  </p:sldLayoutIdLst>
  <p:txStyles>
    <p:titleStyle>
      <a:lvl1pPr algn="ctr" defTabSz="1005840" rtl="0" eaLnBrk="1" latinLnBrk="0" hangingPunct="1">
        <a:spcBef>
          <a:spcPct val="0"/>
        </a:spcBef>
        <a:buNone/>
        <a:defRPr sz="4840" kern="1200">
          <a:solidFill>
            <a:schemeClr val="tx1"/>
          </a:solidFill>
          <a:latin typeface="+mj-lt"/>
          <a:ea typeface="+mj-ea"/>
          <a:cs typeface="+mj-cs"/>
        </a:defRPr>
      </a:lvl1pPr>
    </p:titleStyle>
    <p:bodyStyle>
      <a:lvl1pPr marL="377190" indent="-377190" algn="l" defTabSz="1005840" rtl="0" eaLnBrk="1" latinLnBrk="0" hangingPunct="1">
        <a:spcBef>
          <a:spcPct val="20000"/>
        </a:spcBef>
        <a:buFont typeface="Arial" panose="020B0604020202020204" pitchFamily="34" charset="0"/>
        <a:buChar char="•"/>
        <a:defRPr sz="3520" kern="1200">
          <a:solidFill>
            <a:schemeClr val="tx1"/>
          </a:solidFill>
          <a:latin typeface="+mn-lt"/>
          <a:ea typeface="+mn-ea"/>
          <a:cs typeface="+mn-cs"/>
        </a:defRPr>
      </a:lvl1pPr>
      <a:lvl2pPr marL="817245" indent="-314325" algn="l" defTabSz="1005840" rtl="0" eaLnBrk="1" latinLnBrk="0" hangingPunct="1">
        <a:spcBef>
          <a:spcPct val="20000"/>
        </a:spcBef>
        <a:buFont typeface="Arial" panose="020B0604020202020204" pitchFamily="34" charset="0"/>
        <a:buChar char="–"/>
        <a:defRPr sz="3080" kern="1200">
          <a:solidFill>
            <a:schemeClr val="tx1"/>
          </a:solidFill>
          <a:latin typeface="+mn-lt"/>
          <a:ea typeface="+mn-ea"/>
          <a:cs typeface="+mn-cs"/>
        </a:defRPr>
      </a:lvl2pPr>
      <a:lvl3pPr marL="1257300" indent="-251460" algn="l" defTabSz="1005840" rtl="0" eaLnBrk="1" latinLnBrk="0" hangingPunct="1">
        <a:spcBef>
          <a:spcPct val="20000"/>
        </a:spcBef>
        <a:buFont typeface="Arial" panose="020B0604020202020204" pitchFamily="34" charset="0"/>
        <a:buChar char="•"/>
        <a:defRPr sz="2640" kern="1200">
          <a:solidFill>
            <a:schemeClr val="tx1"/>
          </a:solidFill>
          <a:latin typeface="+mn-lt"/>
          <a:ea typeface="+mn-ea"/>
          <a:cs typeface="+mn-cs"/>
        </a:defRPr>
      </a:lvl3pPr>
      <a:lvl4pPr marL="17602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6314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6606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6898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7190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74820" indent="-251460" algn="l" defTabSz="100584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05840" rtl="0" eaLnBrk="1" latinLnBrk="0" hangingPunct="1">
        <a:defRPr sz="1980" kern="1200">
          <a:solidFill>
            <a:schemeClr val="tx1"/>
          </a:solidFill>
          <a:latin typeface="+mn-lt"/>
          <a:ea typeface="+mn-ea"/>
          <a:cs typeface="+mn-cs"/>
        </a:defRPr>
      </a:lvl1pPr>
      <a:lvl2pPr marL="502920" algn="l" defTabSz="1005840" rtl="0" eaLnBrk="1" latinLnBrk="0" hangingPunct="1">
        <a:defRPr sz="1980" kern="1200">
          <a:solidFill>
            <a:schemeClr val="tx1"/>
          </a:solidFill>
          <a:latin typeface="+mn-lt"/>
          <a:ea typeface="+mn-ea"/>
          <a:cs typeface="+mn-cs"/>
        </a:defRPr>
      </a:lvl2pPr>
      <a:lvl3pPr marL="1005840" algn="l" defTabSz="1005840" rtl="0" eaLnBrk="1" latinLnBrk="0" hangingPunct="1">
        <a:defRPr sz="1980" kern="1200">
          <a:solidFill>
            <a:schemeClr val="tx1"/>
          </a:solidFill>
          <a:latin typeface="+mn-lt"/>
          <a:ea typeface="+mn-ea"/>
          <a:cs typeface="+mn-cs"/>
        </a:defRPr>
      </a:lvl3pPr>
      <a:lvl4pPr marL="1508760" algn="l" defTabSz="1005840" rtl="0" eaLnBrk="1" latinLnBrk="0" hangingPunct="1">
        <a:defRPr sz="1980" kern="1200">
          <a:solidFill>
            <a:schemeClr val="tx1"/>
          </a:solidFill>
          <a:latin typeface="+mn-lt"/>
          <a:ea typeface="+mn-ea"/>
          <a:cs typeface="+mn-cs"/>
        </a:defRPr>
      </a:lvl4pPr>
      <a:lvl5pPr marL="2011680" algn="l" defTabSz="1005840" rtl="0" eaLnBrk="1" latinLnBrk="0" hangingPunct="1">
        <a:defRPr sz="1980" kern="1200">
          <a:solidFill>
            <a:schemeClr val="tx1"/>
          </a:solidFill>
          <a:latin typeface="+mn-lt"/>
          <a:ea typeface="+mn-ea"/>
          <a:cs typeface="+mn-cs"/>
        </a:defRPr>
      </a:lvl5pPr>
      <a:lvl6pPr marL="2514600" algn="l" defTabSz="1005840" rtl="0" eaLnBrk="1" latinLnBrk="0" hangingPunct="1">
        <a:defRPr sz="1980" kern="1200">
          <a:solidFill>
            <a:schemeClr val="tx1"/>
          </a:solidFill>
          <a:latin typeface="+mn-lt"/>
          <a:ea typeface="+mn-ea"/>
          <a:cs typeface="+mn-cs"/>
        </a:defRPr>
      </a:lvl6pPr>
      <a:lvl7pPr marL="3017520" algn="l" defTabSz="1005840" rtl="0" eaLnBrk="1" latinLnBrk="0" hangingPunct="1">
        <a:defRPr sz="1980" kern="1200">
          <a:solidFill>
            <a:schemeClr val="tx1"/>
          </a:solidFill>
          <a:latin typeface="+mn-lt"/>
          <a:ea typeface="+mn-ea"/>
          <a:cs typeface="+mn-cs"/>
        </a:defRPr>
      </a:lvl7pPr>
      <a:lvl8pPr marL="3520440" algn="l" defTabSz="1005840" rtl="0" eaLnBrk="1" latinLnBrk="0" hangingPunct="1">
        <a:defRPr sz="1980" kern="1200">
          <a:solidFill>
            <a:schemeClr val="tx1"/>
          </a:solidFill>
          <a:latin typeface="+mn-lt"/>
          <a:ea typeface="+mn-ea"/>
          <a:cs typeface="+mn-cs"/>
        </a:defRPr>
      </a:lvl8pPr>
      <a:lvl9pPr marL="4023360" algn="l" defTabSz="100584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mailto:rcarr@mvrpc.org" TargetMode="External"/><Relationship Id="rId2" Type="http://schemas.openxmlformats.org/officeDocument/2006/relationships/hyperlink" Target="mailto:mlindsay@mvrpc.org"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78FE0B0-8E0D-4CCB-9B3F-2D5F996609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1653"/>
          <a:stretch/>
        </p:blipFill>
        <p:spPr>
          <a:xfrm>
            <a:off x="35926" y="45266"/>
            <a:ext cx="5005217" cy="2947963"/>
          </a:xfrm>
          <a:prstGeom prst="rect">
            <a:avLst/>
          </a:prstGeom>
        </p:spPr>
      </p:pic>
      <p:sp>
        <p:nvSpPr>
          <p:cNvPr id="23" name="object 21">
            <a:extLst>
              <a:ext uri="{FF2B5EF4-FFF2-40B4-BE49-F238E27FC236}">
                <a16:creationId xmlns:a16="http://schemas.microsoft.com/office/drawing/2014/main" id="{981EA6AC-BB69-4BFD-B9B9-F4031DC7D014}"/>
              </a:ext>
            </a:extLst>
          </p:cNvPr>
          <p:cNvSpPr/>
          <p:nvPr/>
        </p:nvSpPr>
        <p:spPr>
          <a:xfrm>
            <a:off x="0" y="-453"/>
            <a:ext cx="2711468" cy="45719"/>
          </a:xfrm>
          <a:custGeom>
            <a:avLst/>
            <a:gdLst/>
            <a:ahLst/>
            <a:cxnLst/>
            <a:rect l="l" t="t" r="r" b="b"/>
            <a:pathLst>
              <a:path w="2309495" h="46990">
                <a:moveTo>
                  <a:pt x="0" y="46685"/>
                </a:moveTo>
                <a:lnTo>
                  <a:pt x="2309304" y="46685"/>
                </a:lnTo>
                <a:lnTo>
                  <a:pt x="2309304" y="0"/>
                </a:lnTo>
                <a:lnTo>
                  <a:pt x="0" y="0"/>
                </a:lnTo>
                <a:lnTo>
                  <a:pt x="0" y="46685"/>
                </a:lnTo>
                <a:close/>
              </a:path>
            </a:pathLst>
          </a:custGeom>
          <a:solidFill>
            <a:srgbClr val="8A8D4A"/>
          </a:solidFill>
        </p:spPr>
        <p:txBody>
          <a:bodyPr wrap="square" lIns="0" tIns="0" rIns="0" bIns="0" rtlCol="0"/>
          <a:lstStyle/>
          <a:p>
            <a:endParaRPr/>
          </a:p>
        </p:txBody>
      </p:sp>
      <p:grpSp>
        <p:nvGrpSpPr>
          <p:cNvPr id="29" name="Group 28">
            <a:extLst>
              <a:ext uri="{FF2B5EF4-FFF2-40B4-BE49-F238E27FC236}">
                <a16:creationId xmlns:a16="http://schemas.microsoft.com/office/drawing/2014/main" id="{B754853E-5BF3-4482-8E77-BDD6F66FB463}"/>
              </a:ext>
            </a:extLst>
          </p:cNvPr>
          <p:cNvGrpSpPr/>
          <p:nvPr/>
        </p:nvGrpSpPr>
        <p:grpSpPr>
          <a:xfrm>
            <a:off x="-1" y="0"/>
            <a:ext cx="10058731" cy="6474764"/>
            <a:chOff x="-1" y="0"/>
            <a:chExt cx="10058731" cy="6474764"/>
          </a:xfrm>
        </p:grpSpPr>
        <p:sp>
          <p:nvSpPr>
            <p:cNvPr id="2" name="object 2"/>
            <p:cNvSpPr/>
            <p:nvPr/>
          </p:nvSpPr>
          <p:spPr>
            <a:xfrm>
              <a:off x="5057313" y="0"/>
              <a:ext cx="5001417" cy="5745480"/>
            </a:xfrm>
            <a:custGeom>
              <a:avLst/>
              <a:gdLst/>
              <a:ahLst/>
              <a:cxnLst/>
              <a:rect l="l" t="t" r="r" b="b"/>
              <a:pathLst>
                <a:path w="5017134" h="5745480">
                  <a:moveTo>
                    <a:pt x="0" y="5744971"/>
                  </a:moveTo>
                  <a:lnTo>
                    <a:pt x="5016804" y="5744971"/>
                  </a:lnTo>
                  <a:lnTo>
                    <a:pt x="5016804" y="0"/>
                  </a:lnTo>
                  <a:lnTo>
                    <a:pt x="0" y="0"/>
                  </a:lnTo>
                  <a:lnTo>
                    <a:pt x="0" y="5744971"/>
                  </a:lnTo>
                  <a:close/>
                </a:path>
              </a:pathLst>
            </a:custGeom>
            <a:solidFill>
              <a:srgbClr val="002B49"/>
            </a:solidFill>
          </p:spPr>
          <p:txBody>
            <a:bodyPr wrap="square" lIns="0" tIns="0" rIns="0" bIns="0" rtlCol="0"/>
            <a:lstStyle/>
            <a:p>
              <a:endParaRPr dirty="0"/>
            </a:p>
          </p:txBody>
        </p:sp>
        <p:sp>
          <p:nvSpPr>
            <p:cNvPr id="7" name="object 7"/>
            <p:cNvSpPr/>
            <p:nvPr/>
          </p:nvSpPr>
          <p:spPr>
            <a:xfrm>
              <a:off x="2825495" y="2992183"/>
              <a:ext cx="2233500" cy="55347"/>
            </a:xfrm>
            <a:custGeom>
              <a:avLst/>
              <a:gdLst/>
              <a:ahLst/>
              <a:cxnLst/>
              <a:rect l="l" t="t" r="r" b="b"/>
              <a:pathLst>
                <a:path w="2160904" h="55880">
                  <a:moveTo>
                    <a:pt x="0" y="55879"/>
                  </a:moveTo>
                  <a:lnTo>
                    <a:pt x="2160714" y="55879"/>
                  </a:lnTo>
                  <a:lnTo>
                    <a:pt x="2160714" y="0"/>
                  </a:lnTo>
                  <a:lnTo>
                    <a:pt x="0" y="0"/>
                  </a:lnTo>
                  <a:lnTo>
                    <a:pt x="0" y="55879"/>
                  </a:lnTo>
                  <a:close/>
                </a:path>
              </a:pathLst>
            </a:custGeom>
            <a:solidFill>
              <a:srgbClr val="651D32"/>
            </a:solidFill>
          </p:spPr>
          <p:txBody>
            <a:bodyPr wrap="square" lIns="0" tIns="0" rIns="0" bIns="0" rtlCol="0"/>
            <a:lstStyle/>
            <a:p>
              <a:endParaRPr/>
            </a:p>
          </p:txBody>
        </p:sp>
        <p:sp>
          <p:nvSpPr>
            <p:cNvPr id="8" name="object 8"/>
            <p:cNvSpPr/>
            <p:nvPr/>
          </p:nvSpPr>
          <p:spPr>
            <a:xfrm>
              <a:off x="0" y="5702427"/>
              <a:ext cx="3328670" cy="42545"/>
            </a:xfrm>
            <a:custGeom>
              <a:avLst/>
              <a:gdLst/>
              <a:ahLst/>
              <a:cxnLst/>
              <a:rect l="l" t="t" r="r" b="b"/>
              <a:pathLst>
                <a:path w="3328670" h="42545">
                  <a:moveTo>
                    <a:pt x="3328416" y="0"/>
                  </a:moveTo>
                  <a:lnTo>
                    <a:pt x="0" y="0"/>
                  </a:lnTo>
                  <a:lnTo>
                    <a:pt x="0" y="42545"/>
                  </a:lnTo>
                  <a:lnTo>
                    <a:pt x="3328416" y="42545"/>
                  </a:lnTo>
                  <a:lnTo>
                    <a:pt x="3328416" y="0"/>
                  </a:lnTo>
                  <a:close/>
                </a:path>
              </a:pathLst>
            </a:custGeom>
            <a:solidFill>
              <a:srgbClr val="651D32"/>
            </a:solidFill>
          </p:spPr>
          <p:txBody>
            <a:bodyPr wrap="square" lIns="0" tIns="0" rIns="0" bIns="0" rtlCol="0"/>
            <a:lstStyle/>
            <a:p>
              <a:endParaRPr/>
            </a:p>
          </p:txBody>
        </p:sp>
        <p:sp>
          <p:nvSpPr>
            <p:cNvPr id="9" name="object 9"/>
            <p:cNvSpPr/>
            <p:nvPr/>
          </p:nvSpPr>
          <p:spPr>
            <a:xfrm>
              <a:off x="0" y="2992170"/>
              <a:ext cx="2862580" cy="55880"/>
            </a:xfrm>
            <a:custGeom>
              <a:avLst/>
              <a:gdLst/>
              <a:ahLst/>
              <a:cxnLst/>
              <a:rect l="l" t="t" r="r" b="b"/>
              <a:pathLst>
                <a:path w="2862580" h="55880">
                  <a:moveTo>
                    <a:pt x="2862072" y="0"/>
                  </a:moveTo>
                  <a:lnTo>
                    <a:pt x="0" y="0"/>
                  </a:lnTo>
                  <a:lnTo>
                    <a:pt x="0" y="55257"/>
                  </a:lnTo>
                  <a:lnTo>
                    <a:pt x="2862072" y="55257"/>
                  </a:lnTo>
                  <a:lnTo>
                    <a:pt x="2862072" y="0"/>
                  </a:lnTo>
                  <a:close/>
                </a:path>
              </a:pathLst>
            </a:custGeom>
            <a:solidFill>
              <a:srgbClr val="DE4C38"/>
            </a:solidFill>
          </p:spPr>
          <p:txBody>
            <a:bodyPr wrap="square" lIns="0" tIns="0" rIns="0" bIns="0" rtlCol="0"/>
            <a:lstStyle/>
            <a:p>
              <a:endParaRPr/>
            </a:p>
          </p:txBody>
        </p:sp>
        <p:sp>
          <p:nvSpPr>
            <p:cNvPr id="10" name="object 10"/>
            <p:cNvSpPr/>
            <p:nvPr/>
          </p:nvSpPr>
          <p:spPr>
            <a:xfrm>
              <a:off x="3328415" y="5702427"/>
              <a:ext cx="1728898" cy="55360"/>
            </a:xfrm>
            <a:custGeom>
              <a:avLst/>
              <a:gdLst/>
              <a:ahLst/>
              <a:cxnLst/>
              <a:rect l="l" t="t" r="r" b="b"/>
              <a:pathLst>
                <a:path w="1677670" h="42545">
                  <a:moveTo>
                    <a:pt x="1677162" y="0"/>
                  </a:moveTo>
                  <a:lnTo>
                    <a:pt x="0" y="0"/>
                  </a:lnTo>
                  <a:lnTo>
                    <a:pt x="0" y="42544"/>
                  </a:lnTo>
                  <a:lnTo>
                    <a:pt x="1677162" y="42544"/>
                  </a:lnTo>
                  <a:lnTo>
                    <a:pt x="1677162" y="0"/>
                  </a:lnTo>
                  <a:close/>
                </a:path>
              </a:pathLst>
            </a:custGeom>
            <a:solidFill>
              <a:srgbClr val="8B8E4A"/>
            </a:solidFill>
          </p:spPr>
          <p:txBody>
            <a:bodyPr wrap="square" lIns="0" tIns="0" rIns="0" bIns="0" rtlCol="0"/>
            <a:lstStyle/>
            <a:p>
              <a:endParaRPr/>
            </a:p>
          </p:txBody>
        </p:sp>
        <p:sp>
          <p:nvSpPr>
            <p:cNvPr id="12" name="object 12"/>
            <p:cNvSpPr/>
            <p:nvPr/>
          </p:nvSpPr>
          <p:spPr>
            <a:xfrm>
              <a:off x="635" y="2052650"/>
              <a:ext cx="48259" cy="956944"/>
            </a:xfrm>
            <a:custGeom>
              <a:avLst/>
              <a:gdLst/>
              <a:ahLst/>
              <a:cxnLst/>
              <a:rect l="l" t="t" r="r" b="b"/>
              <a:pathLst>
                <a:path w="38100" h="956944">
                  <a:moveTo>
                    <a:pt x="38100" y="0"/>
                  </a:moveTo>
                  <a:lnTo>
                    <a:pt x="0" y="0"/>
                  </a:lnTo>
                  <a:lnTo>
                    <a:pt x="0" y="956690"/>
                  </a:lnTo>
                  <a:lnTo>
                    <a:pt x="38100" y="956690"/>
                  </a:lnTo>
                  <a:lnTo>
                    <a:pt x="38100" y="0"/>
                  </a:lnTo>
                  <a:close/>
                </a:path>
              </a:pathLst>
            </a:custGeom>
            <a:solidFill>
              <a:srgbClr val="DE4C38"/>
            </a:solidFill>
          </p:spPr>
          <p:txBody>
            <a:bodyPr wrap="square" lIns="0" tIns="0" rIns="0" bIns="0" rtlCol="0"/>
            <a:lstStyle/>
            <a:p>
              <a:endParaRPr/>
            </a:p>
          </p:txBody>
        </p:sp>
        <p:sp>
          <p:nvSpPr>
            <p:cNvPr id="13" name="object 13"/>
            <p:cNvSpPr/>
            <p:nvPr/>
          </p:nvSpPr>
          <p:spPr>
            <a:xfrm>
              <a:off x="-1" y="3048050"/>
              <a:ext cx="48895" cy="2301875"/>
            </a:xfrm>
            <a:custGeom>
              <a:avLst/>
              <a:gdLst/>
              <a:ahLst/>
              <a:cxnLst/>
              <a:rect l="l" t="t" r="r" b="b"/>
              <a:pathLst>
                <a:path w="39370" h="2301875">
                  <a:moveTo>
                    <a:pt x="38900" y="0"/>
                  </a:moveTo>
                  <a:lnTo>
                    <a:pt x="0" y="0"/>
                  </a:lnTo>
                  <a:lnTo>
                    <a:pt x="0" y="2301824"/>
                  </a:lnTo>
                  <a:lnTo>
                    <a:pt x="38900" y="2301824"/>
                  </a:lnTo>
                  <a:lnTo>
                    <a:pt x="38900" y="0"/>
                  </a:lnTo>
                  <a:close/>
                </a:path>
              </a:pathLst>
            </a:custGeom>
            <a:solidFill>
              <a:srgbClr val="BBDAEB"/>
            </a:solidFill>
          </p:spPr>
          <p:txBody>
            <a:bodyPr wrap="square" lIns="0" tIns="0" rIns="0" bIns="0" rtlCol="0"/>
            <a:lstStyle/>
            <a:p>
              <a:endParaRPr/>
            </a:p>
          </p:txBody>
        </p:sp>
        <p:sp>
          <p:nvSpPr>
            <p:cNvPr id="14" name="object 14"/>
            <p:cNvSpPr/>
            <p:nvPr/>
          </p:nvSpPr>
          <p:spPr>
            <a:xfrm>
              <a:off x="3492" y="5349887"/>
              <a:ext cx="51753" cy="395605"/>
            </a:xfrm>
            <a:custGeom>
              <a:avLst/>
              <a:gdLst/>
              <a:ahLst/>
              <a:cxnLst/>
              <a:rect l="l" t="t" r="r" b="b"/>
              <a:pathLst>
                <a:path w="46990" h="395604">
                  <a:moveTo>
                    <a:pt x="46685" y="0"/>
                  </a:moveTo>
                  <a:lnTo>
                    <a:pt x="0" y="0"/>
                  </a:lnTo>
                  <a:lnTo>
                    <a:pt x="0" y="395084"/>
                  </a:lnTo>
                  <a:lnTo>
                    <a:pt x="46685" y="395084"/>
                  </a:lnTo>
                  <a:lnTo>
                    <a:pt x="46685" y="0"/>
                  </a:lnTo>
                  <a:close/>
                </a:path>
              </a:pathLst>
            </a:custGeom>
            <a:solidFill>
              <a:srgbClr val="002B49"/>
            </a:solidFill>
          </p:spPr>
          <p:txBody>
            <a:bodyPr wrap="square" lIns="0" tIns="0" rIns="0" bIns="0" rtlCol="0"/>
            <a:lstStyle/>
            <a:p>
              <a:endParaRPr/>
            </a:p>
          </p:txBody>
        </p:sp>
        <p:sp>
          <p:nvSpPr>
            <p:cNvPr id="19" name="object 19"/>
            <p:cNvSpPr/>
            <p:nvPr/>
          </p:nvSpPr>
          <p:spPr>
            <a:xfrm>
              <a:off x="5011800" y="3474326"/>
              <a:ext cx="65431" cy="2294296"/>
            </a:xfrm>
            <a:custGeom>
              <a:avLst/>
              <a:gdLst/>
              <a:ahLst/>
              <a:cxnLst/>
              <a:rect l="l" t="t" r="r" b="b"/>
              <a:pathLst>
                <a:path w="40639" h="2219960">
                  <a:moveTo>
                    <a:pt x="0" y="2219375"/>
                  </a:moveTo>
                  <a:lnTo>
                    <a:pt x="40322" y="2219375"/>
                  </a:lnTo>
                  <a:lnTo>
                    <a:pt x="40322" y="0"/>
                  </a:lnTo>
                  <a:lnTo>
                    <a:pt x="0" y="0"/>
                  </a:lnTo>
                  <a:lnTo>
                    <a:pt x="0" y="2219375"/>
                  </a:lnTo>
                  <a:close/>
                </a:path>
              </a:pathLst>
            </a:custGeom>
            <a:solidFill>
              <a:srgbClr val="BBDAEB"/>
            </a:solidFill>
          </p:spPr>
          <p:txBody>
            <a:bodyPr wrap="square" lIns="0" tIns="0" rIns="0" bIns="0" rtlCol="0"/>
            <a:lstStyle/>
            <a:p>
              <a:endParaRPr dirty="0"/>
            </a:p>
          </p:txBody>
        </p:sp>
        <p:sp>
          <p:nvSpPr>
            <p:cNvPr id="24" name="Rectangle 23">
              <a:extLst>
                <a:ext uri="{FF2B5EF4-FFF2-40B4-BE49-F238E27FC236}">
                  <a16:creationId xmlns:a16="http://schemas.microsoft.com/office/drawing/2014/main" id="{601A7EB7-6A5A-488E-96FA-35A5CE8961E5}"/>
                </a:ext>
              </a:extLst>
            </p:cNvPr>
            <p:cNvSpPr/>
            <p:nvPr/>
          </p:nvSpPr>
          <p:spPr>
            <a:xfrm>
              <a:off x="0" y="5744972"/>
              <a:ext cx="10058400" cy="729792"/>
            </a:xfrm>
            <a:prstGeom prst="rect">
              <a:avLst/>
            </a:prstGeom>
            <a:gradFill flip="none" rotWithShape="1">
              <a:gsLst>
                <a:gs pos="0">
                  <a:srgbClr val="DDAE4F"/>
                </a:gs>
                <a:gs pos="46000">
                  <a:srgbClr val="FFB81C"/>
                </a:gs>
                <a:gs pos="18000">
                  <a:srgbClr val="FFB81C"/>
                </a:gs>
                <a:gs pos="72000">
                  <a:srgbClr val="FFB81C"/>
                </a:gs>
                <a:gs pos="100000">
                  <a:srgbClr val="FFB81C"/>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3"/>
            <p:cNvSpPr txBox="1"/>
            <p:nvPr/>
          </p:nvSpPr>
          <p:spPr>
            <a:xfrm>
              <a:off x="5332711" y="1254602"/>
              <a:ext cx="4434902" cy="3336811"/>
            </a:xfrm>
            <a:prstGeom prst="rect">
              <a:avLst/>
            </a:prstGeom>
          </p:spPr>
          <p:txBody>
            <a:bodyPr vert="horz" wrap="square" lIns="0" tIns="12700" rIns="0" bIns="0" rtlCol="0">
              <a:spAutoFit/>
            </a:bodyPr>
            <a:lstStyle/>
            <a:p>
              <a:pPr marL="12700" marR="5080">
                <a:lnSpc>
                  <a:spcPct val="100000"/>
                </a:lnSpc>
                <a:spcBef>
                  <a:spcPts val="100"/>
                </a:spcBef>
                <a:tabLst>
                  <a:tab pos="2329180" algn="l"/>
                  <a:tab pos="2604135" algn="l"/>
                </a:tabLst>
              </a:pPr>
              <a:r>
                <a:rPr lang="en-US" sz="5400" b="1" spc="-10" dirty="0">
                  <a:solidFill>
                    <a:schemeClr val="bg1"/>
                  </a:solidFill>
                </a:rPr>
                <a:t>Regional Environment &amp; Economic Development</a:t>
              </a:r>
              <a:endParaRPr sz="4900" b="1" dirty="0">
                <a:solidFill>
                  <a:schemeClr val="bg1"/>
                </a:solidFill>
                <a:latin typeface="Arial"/>
                <a:cs typeface="Arial"/>
              </a:endParaRPr>
            </a:p>
          </p:txBody>
        </p:sp>
        <p:sp>
          <p:nvSpPr>
            <p:cNvPr id="11" name="object 11"/>
            <p:cNvSpPr/>
            <p:nvPr/>
          </p:nvSpPr>
          <p:spPr>
            <a:xfrm>
              <a:off x="0" y="0"/>
              <a:ext cx="48895" cy="2052955"/>
            </a:xfrm>
            <a:custGeom>
              <a:avLst/>
              <a:gdLst/>
              <a:ahLst/>
              <a:cxnLst/>
              <a:rect l="l" t="t" r="r" b="b"/>
              <a:pathLst>
                <a:path w="48895" h="2052955">
                  <a:moveTo>
                    <a:pt x="48895" y="0"/>
                  </a:moveTo>
                  <a:lnTo>
                    <a:pt x="0" y="0"/>
                  </a:lnTo>
                  <a:lnTo>
                    <a:pt x="0" y="2052650"/>
                  </a:lnTo>
                  <a:lnTo>
                    <a:pt x="48895" y="2052650"/>
                  </a:lnTo>
                  <a:lnTo>
                    <a:pt x="48895" y="0"/>
                  </a:lnTo>
                  <a:close/>
                </a:path>
              </a:pathLst>
            </a:custGeom>
            <a:solidFill>
              <a:srgbClr val="FDB71A"/>
            </a:solidFill>
          </p:spPr>
          <p:txBody>
            <a:bodyPr wrap="square" lIns="0" tIns="0" rIns="0" bIns="0" rtlCol="0"/>
            <a:lstStyle/>
            <a:p>
              <a:endParaRPr/>
            </a:p>
          </p:txBody>
        </p:sp>
        <p:sp>
          <p:nvSpPr>
            <p:cNvPr id="16" name="object 16"/>
            <p:cNvSpPr txBox="1"/>
            <p:nvPr/>
          </p:nvSpPr>
          <p:spPr>
            <a:xfrm>
              <a:off x="2514601" y="5853582"/>
              <a:ext cx="7230012" cy="505267"/>
            </a:xfrm>
            <a:prstGeom prst="rect">
              <a:avLst/>
            </a:prstGeom>
          </p:spPr>
          <p:txBody>
            <a:bodyPr vert="horz" wrap="square" lIns="0" tIns="12700" rIns="0" bIns="0" rtlCol="0">
              <a:spAutoFit/>
            </a:bodyPr>
            <a:lstStyle/>
            <a:p>
              <a:pPr marL="12700">
                <a:lnSpc>
                  <a:spcPct val="100000"/>
                </a:lnSpc>
                <a:spcBef>
                  <a:spcPts val="100"/>
                </a:spcBef>
              </a:pPr>
              <a:r>
                <a:rPr lang="en-US" sz="3200" dirty="0">
                  <a:solidFill>
                    <a:srgbClr val="002B49"/>
                  </a:solidFill>
                  <a:latin typeface="Arial"/>
                  <a:cs typeface="Arial"/>
                </a:rPr>
                <a:t>Facility Planning Areas 101</a:t>
              </a:r>
              <a:endParaRPr sz="3200" dirty="0">
                <a:solidFill>
                  <a:srgbClr val="002B49"/>
                </a:solidFill>
                <a:latin typeface="Arial"/>
                <a:cs typeface="Arial"/>
              </a:endParaRPr>
            </a:p>
          </p:txBody>
        </p:sp>
        <p:sp>
          <p:nvSpPr>
            <p:cNvPr id="21" name="object 21"/>
            <p:cNvSpPr/>
            <p:nvPr/>
          </p:nvSpPr>
          <p:spPr>
            <a:xfrm>
              <a:off x="2678600" y="0"/>
              <a:ext cx="2342174" cy="45719"/>
            </a:xfrm>
            <a:custGeom>
              <a:avLst/>
              <a:gdLst/>
              <a:ahLst/>
              <a:cxnLst/>
              <a:rect l="l" t="t" r="r" b="b"/>
              <a:pathLst>
                <a:path w="2309495" h="46990">
                  <a:moveTo>
                    <a:pt x="0" y="46685"/>
                  </a:moveTo>
                  <a:lnTo>
                    <a:pt x="2309304" y="46685"/>
                  </a:lnTo>
                  <a:lnTo>
                    <a:pt x="2309304" y="0"/>
                  </a:lnTo>
                  <a:lnTo>
                    <a:pt x="0" y="0"/>
                  </a:lnTo>
                  <a:lnTo>
                    <a:pt x="0" y="46685"/>
                  </a:lnTo>
                  <a:close/>
                </a:path>
              </a:pathLst>
            </a:custGeom>
            <a:solidFill>
              <a:srgbClr val="FFB81C"/>
            </a:solidFill>
          </p:spPr>
          <p:txBody>
            <a:bodyPr wrap="square" lIns="0" tIns="0" rIns="0" bIns="0" rtlCol="0"/>
            <a:lstStyle/>
            <a:p>
              <a:endParaRPr/>
            </a:p>
          </p:txBody>
        </p:sp>
        <p:sp>
          <p:nvSpPr>
            <p:cNvPr id="22" name="object 22"/>
            <p:cNvSpPr/>
            <p:nvPr/>
          </p:nvSpPr>
          <p:spPr>
            <a:xfrm>
              <a:off x="5020226" y="0"/>
              <a:ext cx="57005" cy="2047062"/>
            </a:xfrm>
            <a:custGeom>
              <a:avLst/>
              <a:gdLst/>
              <a:ahLst/>
              <a:cxnLst/>
              <a:rect l="l" t="t" r="r" b="b"/>
              <a:pathLst>
                <a:path w="55245" h="2304415">
                  <a:moveTo>
                    <a:pt x="55245" y="0"/>
                  </a:moveTo>
                  <a:lnTo>
                    <a:pt x="0" y="0"/>
                  </a:lnTo>
                  <a:lnTo>
                    <a:pt x="0" y="2304288"/>
                  </a:lnTo>
                  <a:lnTo>
                    <a:pt x="55245" y="2304288"/>
                  </a:lnTo>
                  <a:lnTo>
                    <a:pt x="55245" y="0"/>
                  </a:lnTo>
                  <a:close/>
                </a:path>
              </a:pathLst>
            </a:custGeom>
            <a:solidFill>
              <a:srgbClr val="E04E39"/>
            </a:solidFill>
          </p:spPr>
          <p:txBody>
            <a:bodyPr wrap="square" lIns="0" tIns="0" rIns="0" bIns="0" rtlCol="0"/>
            <a:lstStyle/>
            <a:p>
              <a:endParaRPr dirty="0"/>
            </a:p>
          </p:txBody>
        </p:sp>
        <p:sp>
          <p:nvSpPr>
            <p:cNvPr id="25" name="object 21">
              <a:extLst>
                <a:ext uri="{FF2B5EF4-FFF2-40B4-BE49-F238E27FC236}">
                  <a16:creationId xmlns:a16="http://schemas.microsoft.com/office/drawing/2014/main" id="{8FE54287-72AB-471E-A3BC-C26ADA8B95BD}"/>
                </a:ext>
              </a:extLst>
            </p:cNvPr>
            <p:cNvSpPr/>
            <p:nvPr/>
          </p:nvSpPr>
          <p:spPr>
            <a:xfrm rot="16200000">
              <a:off x="4530864" y="2501160"/>
              <a:ext cx="1035733" cy="57005"/>
            </a:xfrm>
            <a:custGeom>
              <a:avLst/>
              <a:gdLst/>
              <a:ahLst/>
              <a:cxnLst/>
              <a:rect l="l" t="t" r="r" b="b"/>
              <a:pathLst>
                <a:path w="2309495" h="46990">
                  <a:moveTo>
                    <a:pt x="0" y="46685"/>
                  </a:moveTo>
                  <a:lnTo>
                    <a:pt x="2309304" y="46685"/>
                  </a:lnTo>
                  <a:lnTo>
                    <a:pt x="2309304" y="0"/>
                  </a:lnTo>
                  <a:lnTo>
                    <a:pt x="0" y="0"/>
                  </a:lnTo>
                  <a:lnTo>
                    <a:pt x="0" y="46685"/>
                  </a:lnTo>
                  <a:close/>
                </a:path>
              </a:pathLst>
            </a:custGeom>
            <a:solidFill>
              <a:srgbClr val="8A8D4A"/>
            </a:solidFill>
          </p:spPr>
          <p:txBody>
            <a:bodyPr wrap="square" lIns="0" tIns="0" rIns="0" bIns="0" rtlCol="0"/>
            <a:lstStyle/>
            <a:p>
              <a:endParaRPr/>
            </a:p>
          </p:txBody>
        </p:sp>
        <p:sp>
          <p:nvSpPr>
            <p:cNvPr id="26" name="object 11">
              <a:extLst>
                <a:ext uri="{FF2B5EF4-FFF2-40B4-BE49-F238E27FC236}">
                  <a16:creationId xmlns:a16="http://schemas.microsoft.com/office/drawing/2014/main" id="{7A391B26-C9FB-4309-A092-68FBB49C5C1F}"/>
                </a:ext>
              </a:extLst>
            </p:cNvPr>
            <p:cNvSpPr/>
            <p:nvPr/>
          </p:nvSpPr>
          <p:spPr>
            <a:xfrm>
              <a:off x="5024974" y="2993750"/>
              <a:ext cx="52257" cy="1006769"/>
            </a:xfrm>
            <a:custGeom>
              <a:avLst/>
              <a:gdLst/>
              <a:ahLst/>
              <a:cxnLst/>
              <a:rect l="l" t="t" r="r" b="b"/>
              <a:pathLst>
                <a:path w="48895" h="2052955">
                  <a:moveTo>
                    <a:pt x="48895" y="0"/>
                  </a:moveTo>
                  <a:lnTo>
                    <a:pt x="0" y="0"/>
                  </a:lnTo>
                  <a:lnTo>
                    <a:pt x="0" y="2052650"/>
                  </a:lnTo>
                  <a:lnTo>
                    <a:pt x="48895" y="2052650"/>
                  </a:lnTo>
                  <a:lnTo>
                    <a:pt x="48895" y="0"/>
                  </a:lnTo>
                  <a:close/>
                </a:path>
              </a:pathLst>
            </a:custGeom>
            <a:solidFill>
              <a:srgbClr val="FDB71A"/>
            </a:solidFill>
          </p:spPr>
          <p:txBody>
            <a:bodyPr wrap="square" lIns="0" tIns="0" rIns="0" bIns="0" rtlCol="0"/>
            <a:lstStyle/>
            <a:p>
              <a:endParaRPr/>
            </a:p>
          </p:txBody>
        </p:sp>
      </p:grpSp>
      <p:pic>
        <p:nvPicPr>
          <p:cNvPr id="28" name="Picture 27">
            <a:extLst>
              <a:ext uri="{FF2B5EF4-FFF2-40B4-BE49-F238E27FC236}">
                <a16:creationId xmlns:a16="http://schemas.microsoft.com/office/drawing/2014/main" id="{5FB34C24-F5FC-4380-B88C-2EA4CC926B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986"/>
          <a:stretch/>
        </p:blipFill>
        <p:spPr>
          <a:xfrm>
            <a:off x="55245" y="3047529"/>
            <a:ext cx="4976080" cy="2654377"/>
          </a:xfrm>
          <a:prstGeom prst="rect">
            <a:avLst/>
          </a:prstGeom>
        </p:spPr>
      </p:pic>
      <p:pic>
        <p:nvPicPr>
          <p:cNvPr id="27" name="object 8">
            <a:extLst>
              <a:ext uri="{FF2B5EF4-FFF2-40B4-BE49-F238E27FC236}">
                <a16:creationId xmlns:a16="http://schemas.microsoft.com/office/drawing/2014/main" id="{46F36DE2-C07D-4678-9FEF-A1B14151B406}"/>
              </a:ext>
            </a:extLst>
          </p:cNvPr>
          <p:cNvPicPr/>
          <p:nvPr/>
        </p:nvPicPr>
        <p:blipFill>
          <a:blip r:embed="rId4" cstate="print"/>
          <a:stretch>
            <a:fillRect/>
          </a:stretch>
        </p:blipFill>
        <p:spPr>
          <a:xfrm>
            <a:off x="6559091" y="6556247"/>
            <a:ext cx="3004503" cy="699408"/>
          </a:xfrm>
          <a:prstGeom prst="rect">
            <a:avLst/>
          </a:prstGeom>
        </p:spPr>
      </p:pic>
      <p:pic>
        <p:nvPicPr>
          <p:cNvPr id="30" name="Picture 29">
            <a:extLst>
              <a:ext uri="{FF2B5EF4-FFF2-40B4-BE49-F238E27FC236}">
                <a16:creationId xmlns:a16="http://schemas.microsoft.com/office/drawing/2014/main" id="{4B96DB13-AB80-45D4-9572-B0BDEC17ED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7341986"/>
            <a:ext cx="2064532" cy="2018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2054AA-2058-401C-81D4-AC1722093014}"/>
              </a:ext>
            </a:extLst>
          </p:cNvPr>
          <p:cNvSpPr>
            <a:spLocks noGrp="1"/>
          </p:cNvSpPr>
          <p:nvPr>
            <p:ph type="body" sz="quarter" idx="11"/>
          </p:nvPr>
        </p:nvSpPr>
        <p:spPr>
          <a:xfrm>
            <a:off x="502920" y="1219200"/>
            <a:ext cx="9136380" cy="2418080"/>
          </a:xfrm>
        </p:spPr>
        <p:txBody>
          <a:bodyPr/>
          <a:lstStyle/>
          <a:p>
            <a:r>
              <a:rPr lang="en-US" dirty="0"/>
              <a:t>Where is our community growing? </a:t>
            </a:r>
          </a:p>
          <a:p>
            <a:pPr lvl="1"/>
            <a:r>
              <a:rPr lang="en-US" dirty="0"/>
              <a:t>What does the Comp Plan say?</a:t>
            </a:r>
          </a:p>
          <a:p>
            <a:r>
              <a:rPr lang="en-US" dirty="0"/>
              <a:t>Will future growth areas need sanitary sewer service?</a:t>
            </a:r>
          </a:p>
          <a:p>
            <a:r>
              <a:rPr lang="en-US" dirty="0"/>
              <a:t>How much population will we be serving in 20 years? </a:t>
            </a:r>
          </a:p>
          <a:p>
            <a:r>
              <a:rPr lang="en-US" dirty="0"/>
              <a:t>How much flow is expected?</a:t>
            </a:r>
          </a:p>
          <a:p>
            <a:endParaRPr lang="en-US" dirty="0"/>
          </a:p>
          <a:p>
            <a:endParaRPr lang="en-US" dirty="0"/>
          </a:p>
          <a:p>
            <a:endParaRPr lang="en-US" dirty="0"/>
          </a:p>
        </p:txBody>
      </p:sp>
      <p:sp>
        <p:nvSpPr>
          <p:cNvPr id="3" name="Title 2">
            <a:extLst>
              <a:ext uri="{FF2B5EF4-FFF2-40B4-BE49-F238E27FC236}">
                <a16:creationId xmlns:a16="http://schemas.microsoft.com/office/drawing/2014/main" id="{A0673C81-F933-4752-BA5F-69DB5ED5692A}"/>
              </a:ext>
            </a:extLst>
          </p:cNvPr>
          <p:cNvSpPr>
            <a:spLocks noGrp="1"/>
          </p:cNvSpPr>
          <p:nvPr>
            <p:ph type="title"/>
          </p:nvPr>
        </p:nvSpPr>
        <p:spPr/>
        <p:txBody>
          <a:bodyPr/>
          <a:lstStyle/>
          <a:p>
            <a:r>
              <a:rPr lang="en-US" dirty="0"/>
              <a:t>Updating the Facility Plan and FPA</a:t>
            </a:r>
          </a:p>
        </p:txBody>
      </p:sp>
    </p:spTree>
    <p:extLst>
      <p:ext uri="{BB962C8B-B14F-4D97-AF65-F5344CB8AC3E}">
        <p14:creationId xmlns:p14="http://schemas.microsoft.com/office/powerpoint/2010/main" val="50615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2054AA-2058-401C-81D4-AC1722093014}"/>
              </a:ext>
            </a:extLst>
          </p:cNvPr>
          <p:cNvSpPr>
            <a:spLocks noGrp="1"/>
          </p:cNvSpPr>
          <p:nvPr>
            <p:ph type="body" sz="quarter" idx="11"/>
          </p:nvPr>
        </p:nvSpPr>
        <p:spPr>
          <a:xfrm>
            <a:off x="502920" y="914400"/>
            <a:ext cx="9136380" cy="2418080"/>
          </a:xfrm>
        </p:spPr>
        <p:txBody>
          <a:bodyPr/>
          <a:lstStyle/>
          <a:p>
            <a:r>
              <a:rPr lang="en-US" dirty="0"/>
              <a:t>Is our current collection system able to handle that flow? Any bottlenecks?</a:t>
            </a:r>
          </a:p>
          <a:p>
            <a:pPr lvl="1"/>
            <a:r>
              <a:rPr lang="en-US" dirty="0"/>
              <a:t>Is a sewer upgrade needed? Where? By when?</a:t>
            </a:r>
          </a:p>
          <a:p>
            <a:pPr lvl="1"/>
            <a:endParaRPr lang="en-US" sz="1600" dirty="0"/>
          </a:p>
          <a:p>
            <a:r>
              <a:rPr lang="en-US" dirty="0"/>
              <a:t>Is our treatment facility able to handle that expected flow </a:t>
            </a:r>
            <a:r>
              <a:rPr lang="en-US" u="sng" dirty="0"/>
              <a:t>and</a:t>
            </a:r>
            <a:r>
              <a:rPr lang="en-US" dirty="0"/>
              <a:t> meet Ohio EPA permit requirements?</a:t>
            </a:r>
          </a:p>
          <a:p>
            <a:pPr lvl="1"/>
            <a:r>
              <a:rPr lang="en-US" dirty="0"/>
              <a:t>Is a WWTF upgrade needed? By when?</a:t>
            </a:r>
          </a:p>
          <a:p>
            <a:pPr lvl="1"/>
            <a:endParaRPr lang="en-US" sz="1400" dirty="0"/>
          </a:p>
          <a:p>
            <a:r>
              <a:rPr lang="en-US" dirty="0"/>
              <a:t>Has the public had a chance to review and comment?</a:t>
            </a:r>
          </a:p>
          <a:p>
            <a:endParaRPr lang="en-US" dirty="0"/>
          </a:p>
          <a:p>
            <a:endParaRPr lang="en-US" dirty="0"/>
          </a:p>
        </p:txBody>
      </p:sp>
      <p:sp>
        <p:nvSpPr>
          <p:cNvPr id="3" name="Title 2">
            <a:extLst>
              <a:ext uri="{FF2B5EF4-FFF2-40B4-BE49-F238E27FC236}">
                <a16:creationId xmlns:a16="http://schemas.microsoft.com/office/drawing/2014/main" id="{A0673C81-F933-4752-BA5F-69DB5ED5692A}"/>
              </a:ext>
            </a:extLst>
          </p:cNvPr>
          <p:cNvSpPr>
            <a:spLocks noGrp="1"/>
          </p:cNvSpPr>
          <p:nvPr>
            <p:ph type="title"/>
          </p:nvPr>
        </p:nvSpPr>
        <p:spPr/>
        <p:txBody>
          <a:bodyPr/>
          <a:lstStyle/>
          <a:p>
            <a:r>
              <a:rPr lang="en-US" dirty="0"/>
              <a:t>Updating the Facility Plan and FPA</a:t>
            </a:r>
          </a:p>
        </p:txBody>
      </p:sp>
    </p:spTree>
    <p:extLst>
      <p:ext uri="{BB962C8B-B14F-4D97-AF65-F5344CB8AC3E}">
        <p14:creationId xmlns:p14="http://schemas.microsoft.com/office/powerpoint/2010/main" val="209310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fade">
                                      <p:cBhvr>
                                        <p:cTn id="1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ECD40-85EE-43B2-91B1-161B2412F8C0}"/>
              </a:ext>
            </a:extLst>
          </p:cNvPr>
          <p:cNvSpPr>
            <a:spLocks noGrp="1"/>
          </p:cNvSpPr>
          <p:nvPr>
            <p:ph type="ctrTitle"/>
          </p:nvPr>
        </p:nvSpPr>
        <p:spPr/>
        <p:txBody>
          <a:bodyPr/>
          <a:lstStyle/>
          <a:p>
            <a:r>
              <a:rPr lang="en-US" dirty="0"/>
              <a:t>FPA Update Process</a:t>
            </a:r>
          </a:p>
        </p:txBody>
      </p:sp>
    </p:spTree>
    <p:extLst>
      <p:ext uri="{BB962C8B-B14F-4D97-AF65-F5344CB8AC3E}">
        <p14:creationId xmlns:p14="http://schemas.microsoft.com/office/powerpoint/2010/main" val="3528986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EBE58C-B7C3-4AD8-AF7B-7A788D07BD56}"/>
              </a:ext>
            </a:extLst>
          </p:cNvPr>
          <p:cNvSpPr>
            <a:spLocks noGrp="1"/>
          </p:cNvSpPr>
          <p:nvPr>
            <p:ph type="body" sz="quarter" idx="11"/>
          </p:nvPr>
        </p:nvSpPr>
        <p:spPr>
          <a:xfrm>
            <a:off x="502920" y="1036320"/>
            <a:ext cx="9136380" cy="5974080"/>
          </a:xfrm>
        </p:spPr>
        <p:txBody>
          <a:bodyPr/>
          <a:lstStyle/>
          <a:p>
            <a:r>
              <a:rPr lang="en-US" dirty="0"/>
              <a:t>Follow the MVRPC Facility Planning Guidelines</a:t>
            </a:r>
          </a:p>
          <a:p>
            <a:pPr marL="1023702" lvl="1" indent="-514350">
              <a:buFont typeface="+mj-lt"/>
              <a:buAutoNum type="alphaLcPeriod"/>
            </a:pPr>
            <a:r>
              <a:rPr lang="en-US" dirty="0"/>
              <a:t>Map</a:t>
            </a:r>
          </a:p>
          <a:p>
            <a:pPr marL="1023702" lvl="1" indent="-514350">
              <a:buFont typeface="+mj-lt"/>
              <a:buAutoNum type="alphaLcPeriod"/>
            </a:pPr>
            <a:r>
              <a:rPr lang="en-US" dirty="0"/>
              <a:t>20-year population projection</a:t>
            </a:r>
          </a:p>
          <a:p>
            <a:pPr marL="1023702" lvl="1" indent="-514350">
              <a:buFont typeface="+mj-lt"/>
              <a:buAutoNum type="alphaLcPeriod"/>
            </a:pPr>
            <a:r>
              <a:rPr lang="en-US" dirty="0"/>
              <a:t>Existing and proposed waste treatment options</a:t>
            </a:r>
          </a:p>
          <a:p>
            <a:pPr marL="1023702" lvl="1" indent="-514350">
              <a:buFont typeface="+mj-lt"/>
              <a:buAutoNum type="alphaLcPeriod"/>
            </a:pPr>
            <a:r>
              <a:rPr lang="en-US" dirty="0"/>
              <a:t>Waste treatment options for any new areas</a:t>
            </a:r>
          </a:p>
          <a:p>
            <a:pPr marL="1023702" lvl="1" indent="-514350">
              <a:buFont typeface="+mj-lt"/>
              <a:buAutoNum type="alphaLcPeriod"/>
            </a:pPr>
            <a:r>
              <a:rPr lang="en-US" dirty="0"/>
              <a:t>Current permit limits, current and future WWTF capacity</a:t>
            </a:r>
          </a:p>
          <a:p>
            <a:pPr marL="1023702" lvl="1" indent="-514350">
              <a:buFont typeface="+mj-lt"/>
              <a:buAutoNum type="alphaLcPeriod"/>
            </a:pPr>
            <a:endParaRPr lang="en-US" dirty="0"/>
          </a:p>
        </p:txBody>
      </p:sp>
      <p:sp>
        <p:nvSpPr>
          <p:cNvPr id="3" name="Title 2">
            <a:extLst>
              <a:ext uri="{FF2B5EF4-FFF2-40B4-BE49-F238E27FC236}">
                <a16:creationId xmlns:a16="http://schemas.microsoft.com/office/drawing/2014/main" id="{BF96E922-FB57-4C9D-987D-4D3BFEEB5DD0}"/>
              </a:ext>
            </a:extLst>
          </p:cNvPr>
          <p:cNvSpPr>
            <a:spLocks noGrp="1"/>
          </p:cNvSpPr>
          <p:nvPr>
            <p:ph type="title"/>
          </p:nvPr>
        </p:nvSpPr>
        <p:spPr/>
        <p:txBody>
          <a:bodyPr/>
          <a:lstStyle/>
          <a:p>
            <a:r>
              <a:rPr lang="en-US" dirty="0"/>
              <a:t>Prepare an Update Request</a:t>
            </a:r>
          </a:p>
        </p:txBody>
      </p:sp>
    </p:spTree>
    <p:extLst>
      <p:ext uri="{BB962C8B-B14F-4D97-AF65-F5344CB8AC3E}">
        <p14:creationId xmlns:p14="http://schemas.microsoft.com/office/powerpoint/2010/main" val="35016499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EBE58C-B7C3-4AD8-AF7B-7A788D07BD56}"/>
              </a:ext>
            </a:extLst>
          </p:cNvPr>
          <p:cNvSpPr>
            <a:spLocks noGrp="1"/>
          </p:cNvSpPr>
          <p:nvPr>
            <p:ph type="body" sz="quarter" idx="11"/>
          </p:nvPr>
        </p:nvSpPr>
        <p:spPr>
          <a:xfrm>
            <a:off x="502920" y="1036320"/>
            <a:ext cx="9136380" cy="5974080"/>
          </a:xfrm>
        </p:spPr>
        <p:txBody>
          <a:bodyPr/>
          <a:lstStyle/>
          <a:p>
            <a:r>
              <a:rPr lang="en-US" dirty="0"/>
              <a:t>“Discussion” elements:</a:t>
            </a:r>
          </a:p>
          <a:p>
            <a:pPr marL="1023702" lvl="1" indent="-514350">
              <a:buFont typeface="+mj-lt"/>
              <a:buAutoNum type="alphaLcPeriod" startAt="6"/>
            </a:pPr>
            <a:r>
              <a:rPr lang="en-US" dirty="0"/>
              <a:t>How the proposed update will meet the needs of future population</a:t>
            </a:r>
          </a:p>
          <a:p>
            <a:pPr marL="1023702" lvl="1" indent="-514350">
              <a:buFont typeface="+mj-lt"/>
              <a:buAutoNum type="alphaLcPeriod" startAt="6"/>
            </a:pPr>
            <a:r>
              <a:rPr lang="en-US" dirty="0"/>
              <a:t>How proposed update will be protective of the environment and water resources</a:t>
            </a:r>
          </a:p>
          <a:p>
            <a:pPr marL="1023702" lvl="1" indent="-514350">
              <a:buFont typeface="+mj-lt"/>
              <a:buAutoNum type="alphaLcPeriod" startAt="6"/>
            </a:pPr>
            <a:r>
              <a:rPr lang="en-US" dirty="0"/>
              <a:t>How the proposed changes agree or conflict with other adopted plans</a:t>
            </a:r>
          </a:p>
          <a:p>
            <a:pPr marL="1023702" lvl="1" indent="-514350">
              <a:buFont typeface="+mj-lt"/>
              <a:buAutoNum type="alphaLcPeriod" startAt="6"/>
            </a:pPr>
            <a:r>
              <a:rPr lang="en-US" dirty="0"/>
              <a:t>Documentation of public participation</a:t>
            </a:r>
          </a:p>
          <a:p>
            <a:pPr marL="1023702" lvl="1" indent="-514350">
              <a:buFont typeface="+mj-lt"/>
              <a:buAutoNum type="alphaLcPeriod" startAt="6"/>
            </a:pPr>
            <a:endParaRPr lang="en-US" dirty="0"/>
          </a:p>
        </p:txBody>
      </p:sp>
      <p:sp>
        <p:nvSpPr>
          <p:cNvPr id="3" name="Title 2">
            <a:extLst>
              <a:ext uri="{FF2B5EF4-FFF2-40B4-BE49-F238E27FC236}">
                <a16:creationId xmlns:a16="http://schemas.microsoft.com/office/drawing/2014/main" id="{BF96E922-FB57-4C9D-987D-4D3BFEEB5DD0}"/>
              </a:ext>
            </a:extLst>
          </p:cNvPr>
          <p:cNvSpPr>
            <a:spLocks noGrp="1"/>
          </p:cNvSpPr>
          <p:nvPr>
            <p:ph type="title"/>
          </p:nvPr>
        </p:nvSpPr>
        <p:spPr/>
        <p:txBody>
          <a:bodyPr/>
          <a:lstStyle/>
          <a:p>
            <a:r>
              <a:rPr lang="en-US" dirty="0"/>
              <a:t>Prepare an Update Request</a:t>
            </a:r>
          </a:p>
        </p:txBody>
      </p:sp>
    </p:spTree>
    <p:extLst>
      <p:ext uri="{BB962C8B-B14F-4D97-AF65-F5344CB8AC3E}">
        <p14:creationId xmlns:p14="http://schemas.microsoft.com/office/powerpoint/2010/main" val="1402116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B17E9E-E0F2-4412-8095-AAAAD98FA983}"/>
              </a:ext>
            </a:extLst>
          </p:cNvPr>
          <p:cNvSpPr>
            <a:spLocks noGrp="1"/>
          </p:cNvSpPr>
          <p:nvPr>
            <p:ph type="body" sz="quarter" idx="11"/>
          </p:nvPr>
        </p:nvSpPr>
        <p:spPr/>
        <p:txBody>
          <a:bodyPr/>
          <a:lstStyle/>
          <a:p>
            <a:r>
              <a:rPr lang="en-US" sz="3200" dirty="0"/>
              <a:t>Proposal submittal</a:t>
            </a:r>
          </a:p>
          <a:p>
            <a:r>
              <a:rPr lang="en-US" sz="3200" dirty="0"/>
              <a:t>Completeness review</a:t>
            </a:r>
          </a:p>
          <a:p>
            <a:r>
              <a:rPr lang="en-US" sz="3200" dirty="0"/>
              <a:t>Water &amp; Environment Subcommittee review</a:t>
            </a:r>
          </a:p>
          <a:p>
            <a:pPr lvl="1"/>
            <a:r>
              <a:rPr lang="en-US" sz="2800" dirty="0"/>
              <a:t>Meets five times per year</a:t>
            </a:r>
          </a:p>
          <a:p>
            <a:r>
              <a:rPr lang="en-US" sz="3200" dirty="0"/>
              <a:t>MVRPC 30-day comment period</a:t>
            </a:r>
          </a:p>
          <a:p>
            <a:r>
              <a:rPr lang="en-US" sz="3200" dirty="0"/>
              <a:t>Technical Advisory Committee review and recommendation</a:t>
            </a:r>
          </a:p>
          <a:p>
            <a:pPr lvl="1"/>
            <a:r>
              <a:rPr lang="en-US" sz="2800" dirty="0"/>
              <a:t>Meets about 10 times per year</a:t>
            </a:r>
          </a:p>
          <a:p>
            <a:r>
              <a:rPr lang="en-US" sz="3200" dirty="0"/>
              <a:t>MVRPC Board of Directors review and adoption</a:t>
            </a:r>
          </a:p>
          <a:p>
            <a:pPr lvl="1"/>
            <a:r>
              <a:rPr lang="en-US" sz="2800" dirty="0"/>
              <a:t>Meets about 10 times per year</a:t>
            </a:r>
          </a:p>
        </p:txBody>
      </p:sp>
      <p:sp>
        <p:nvSpPr>
          <p:cNvPr id="3" name="Title 2">
            <a:extLst>
              <a:ext uri="{FF2B5EF4-FFF2-40B4-BE49-F238E27FC236}">
                <a16:creationId xmlns:a16="http://schemas.microsoft.com/office/drawing/2014/main" id="{00BD6B91-E670-4CA7-829C-2A154178F200}"/>
              </a:ext>
            </a:extLst>
          </p:cNvPr>
          <p:cNvSpPr>
            <a:spLocks noGrp="1"/>
          </p:cNvSpPr>
          <p:nvPr>
            <p:ph type="title"/>
          </p:nvPr>
        </p:nvSpPr>
        <p:spPr/>
        <p:txBody>
          <a:bodyPr/>
          <a:lstStyle/>
          <a:p>
            <a:r>
              <a:rPr lang="en-US" dirty="0"/>
              <a:t>Process Steps</a:t>
            </a:r>
          </a:p>
        </p:txBody>
      </p:sp>
    </p:spTree>
    <p:extLst>
      <p:ext uri="{BB962C8B-B14F-4D97-AF65-F5344CB8AC3E}">
        <p14:creationId xmlns:p14="http://schemas.microsoft.com/office/powerpoint/2010/main" val="1445635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ED57C-311B-411B-97F6-917EC2D8871C}"/>
              </a:ext>
            </a:extLst>
          </p:cNvPr>
          <p:cNvSpPr>
            <a:spLocks noGrp="1"/>
          </p:cNvSpPr>
          <p:nvPr>
            <p:ph type="ctrTitle"/>
          </p:nvPr>
        </p:nvSpPr>
        <p:spPr/>
        <p:txBody>
          <a:bodyPr/>
          <a:lstStyle/>
          <a:p>
            <a:r>
              <a:rPr lang="en-US" dirty="0"/>
              <a:t>County-by-County Updates</a:t>
            </a:r>
          </a:p>
        </p:txBody>
      </p:sp>
    </p:spTree>
    <p:extLst>
      <p:ext uri="{BB962C8B-B14F-4D97-AF65-F5344CB8AC3E}">
        <p14:creationId xmlns:p14="http://schemas.microsoft.com/office/powerpoint/2010/main" val="3594553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E9747-1D4D-4444-ADE8-58F4DB55C46F}"/>
              </a:ext>
            </a:extLst>
          </p:cNvPr>
          <p:cNvSpPr>
            <a:spLocks noGrp="1"/>
          </p:cNvSpPr>
          <p:nvPr>
            <p:ph type="title"/>
          </p:nvPr>
        </p:nvSpPr>
        <p:spPr/>
        <p:txBody>
          <a:bodyPr/>
          <a:lstStyle/>
          <a:p>
            <a:r>
              <a:rPr lang="en-US" dirty="0"/>
              <a:t>Proactive Approach</a:t>
            </a:r>
          </a:p>
        </p:txBody>
      </p:sp>
      <p:sp>
        <p:nvSpPr>
          <p:cNvPr id="3" name="Text Placeholder 2">
            <a:extLst>
              <a:ext uri="{FF2B5EF4-FFF2-40B4-BE49-F238E27FC236}">
                <a16:creationId xmlns:a16="http://schemas.microsoft.com/office/drawing/2014/main" id="{BCF17D58-F089-4C01-A53A-3066C0E3419A}"/>
              </a:ext>
            </a:extLst>
          </p:cNvPr>
          <p:cNvSpPr>
            <a:spLocks noGrp="1"/>
          </p:cNvSpPr>
          <p:nvPr>
            <p:ph type="body" sz="quarter" idx="11"/>
          </p:nvPr>
        </p:nvSpPr>
        <p:spPr>
          <a:xfrm>
            <a:off x="419100" y="838200"/>
            <a:ext cx="4686300" cy="2418080"/>
          </a:xfrm>
        </p:spPr>
        <p:txBody>
          <a:bodyPr/>
          <a:lstStyle/>
          <a:p>
            <a:r>
              <a:rPr lang="en-US" sz="3200" dirty="0"/>
              <a:t>Review current FPA and 201 Plan</a:t>
            </a:r>
          </a:p>
          <a:p>
            <a:r>
              <a:rPr lang="en-US" sz="3200" dirty="0"/>
              <a:t>Go through the “Big Questions”</a:t>
            </a:r>
          </a:p>
          <a:p>
            <a:r>
              <a:rPr lang="en-US" sz="3200" dirty="0"/>
              <a:t>Ask if there is a need for an update</a:t>
            </a:r>
          </a:p>
          <a:p>
            <a:pPr lvl="1"/>
            <a:r>
              <a:rPr lang="en-US" sz="2700" dirty="0"/>
              <a:t>Plan next steps</a:t>
            </a:r>
          </a:p>
          <a:p>
            <a:r>
              <a:rPr lang="en-US" sz="3200" dirty="0"/>
              <a:t>Create a package of updates for review instead of a series of one-offs</a:t>
            </a:r>
          </a:p>
        </p:txBody>
      </p:sp>
      <p:pic>
        <p:nvPicPr>
          <p:cNvPr id="7" name="Picture Placeholder 6">
            <a:extLst>
              <a:ext uri="{FF2B5EF4-FFF2-40B4-BE49-F238E27FC236}">
                <a16:creationId xmlns:a16="http://schemas.microsoft.com/office/drawing/2014/main" id="{B4E85394-8B16-4092-88CF-896C77D0452E}"/>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22854" r="22854"/>
          <a:stretch>
            <a:fillRect/>
          </a:stretch>
        </p:blipFill>
        <p:spPr/>
      </p:pic>
      <p:sp>
        <p:nvSpPr>
          <p:cNvPr id="5" name="Content Placeholder 4">
            <a:extLst>
              <a:ext uri="{FF2B5EF4-FFF2-40B4-BE49-F238E27FC236}">
                <a16:creationId xmlns:a16="http://schemas.microsoft.com/office/drawing/2014/main" id="{B196DC7D-E9F1-43C8-B89F-3D9146631BE4}"/>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1302615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B7730-A0D5-4DE3-8D22-2CE75F23FEE4}"/>
              </a:ext>
            </a:extLst>
          </p:cNvPr>
          <p:cNvSpPr>
            <a:spLocks noGrp="1"/>
          </p:cNvSpPr>
          <p:nvPr>
            <p:ph type="ctrTitle"/>
          </p:nvPr>
        </p:nvSpPr>
        <p:spPr/>
        <p:txBody>
          <a:bodyPr/>
          <a:lstStyle/>
          <a:p>
            <a:r>
              <a:rPr lang="en-US" dirty="0"/>
              <a:t>Questions/Comments</a:t>
            </a:r>
          </a:p>
        </p:txBody>
      </p:sp>
      <p:sp>
        <p:nvSpPr>
          <p:cNvPr id="3" name="TextBox 2">
            <a:extLst>
              <a:ext uri="{FF2B5EF4-FFF2-40B4-BE49-F238E27FC236}">
                <a16:creationId xmlns:a16="http://schemas.microsoft.com/office/drawing/2014/main" id="{321E6323-0C26-4A2A-8536-FB628A460BBC}"/>
              </a:ext>
            </a:extLst>
          </p:cNvPr>
          <p:cNvSpPr txBox="1"/>
          <p:nvPr/>
        </p:nvSpPr>
        <p:spPr>
          <a:xfrm>
            <a:off x="400050" y="5194852"/>
            <a:ext cx="4095750" cy="1938992"/>
          </a:xfrm>
          <a:prstGeom prst="rect">
            <a:avLst/>
          </a:prstGeom>
          <a:solidFill>
            <a:schemeClr val="bg1">
              <a:alpha val="81000"/>
            </a:schemeClr>
          </a:solidFill>
        </p:spPr>
        <p:txBody>
          <a:bodyPr wrap="square" rtlCol="0">
            <a:spAutoFit/>
          </a:bodyPr>
          <a:lstStyle/>
          <a:p>
            <a:r>
              <a:rPr lang="en-US" sz="2000" b="1" dirty="0">
                <a:solidFill>
                  <a:srgbClr val="FF0000"/>
                </a:solidFill>
              </a:rPr>
              <a:t>Mr. Matt Lindsay</a:t>
            </a:r>
          </a:p>
          <a:p>
            <a:r>
              <a:rPr lang="en-US" sz="2000" dirty="0"/>
              <a:t>Manager, Environmental Planning</a:t>
            </a:r>
            <a:br>
              <a:rPr lang="en-US" sz="2000" dirty="0"/>
            </a:br>
            <a:endParaRPr lang="en-US" sz="2000" dirty="0"/>
          </a:p>
          <a:p>
            <a:r>
              <a:rPr lang="en-US" sz="2000" dirty="0"/>
              <a:t>MVRPC</a:t>
            </a:r>
          </a:p>
          <a:p>
            <a:r>
              <a:rPr lang="en-US" sz="2000" dirty="0">
                <a:hlinkClick r:id="rId2"/>
              </a:rPr>
              <a:t>mlindsay@mvrpc.org</a:t>
            </a:r>
            <a:endParaRPr lang="en-US" sz="2000" dirty="0"/>
          </a:p>
          <a:p>
            <a:r>
              <a:rPr lang="en-US" sz="2000" dirty="0"/>
              <a:t>937.531.6548</a:t>
            </a:r>
          </a:p>
        </p:txBody>
      </p:sp>
      <p:sp>
        <p:nvSpPr>
          <p:cNvPr id="4" name="TextBox 3">
            <a:extLst>
              <a:ext uri="{FF2B5EF4-FFF2-40B4-BE49-F238E27FC236}">
                <a16:creationId xmlns:a16="http://schemas.microsoft.com/office/drawing/2014/main" id="{4BE4A317-EB40-46FE-BD3B-B06798D7ABE1}"/>
              </a:ext>
            </a:extLst>
          </p:cNvPr>
          <p:cNvSpPr txBox="1"/>
          <p:nvPr/>
        </p:nvSpPr>
        <p:spPr>
          <a:xfrm>
            <a:off x="5562602" y="5194852"/>
            <a:ext cx="4095750" cy="1938992"/>
          </a:xfrm>
          <a:prstGeom prst="rect">
            <a:avLst/>
          </a:prstGeom>
          <a:solidFill>
            <a:schemeClr val="bg1">
              <a:alpha val="81000"/>
            </a:schemeClr>
          </a:solidFill>
        </p:spPr>
        <p:txBody>
          <a:bodyPr wrap="square" rtlCol="0">
            <a:spAutoFit/>
          </a:bodyPr>
          <a:lstStyle/>
          <a:p>
            <a:r>
              <a:rPr lang="en-US" sz="2000" b="1" dirty="0">
                <a:solidFill>
                  <a:srgbClr val="FF0000"/>
                </a:solidFill>
              </a:rPr>
              <a:t>Ms. Rebecca Carr</a:t>
            </a:r>
          </a:p>
          <a:p>
            <a:r>
              <a:rPr lang="en-US" sz="2000" dirty="0"/>
              <a:t>Active Transportation and Environmental Planner</a:t>
            </a:r>
          </a:p>
          <a:p>
            <a:r>
              <a:rPr lang="en-US" sz="2000" dirty="0"/>
              <a:t>MVRPC</a:t>
            </a:r>
          </a:p>
          <a:p>
            <a:r>
              <a:rPr lang="en-US" sz="2000" dirty="0">
                <a:hlinkClick r:id="rId3"/>
              </a:rPr>
              <a:t>rcarr@mvrpc.org</a:t>
            </a:r>
            <a:r>
              <a:rPr lang="en-US" sz="2000" dirty="0"/>
              <a:t> </a:t>
            </a:r>
          </a:p>
          <a:p>
            <a:r>
              <a:rPr lang="en-US" sz="2000" dirty="0"/>
              <a:t>937.531.6547</a:t>
            </a:r>
          </a:p>
        </p:txBody>
      </p:sp>
    </p:spTree>
    <p:extLst>
      <p:ext uri="{BB962C8B-B14F-4D97-AF65-F5344CB8AC3E}">
        <p14:creationId xmlns:p14="http://schemas.microsoft.com/office/powerpoint/2010/main" val="537058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887710-397C-44CF-AE07-9C75AC8B7422}"/>
              </a:ext>
            </a:extLst>
          </p:cNvPr>
          <p:cNvSpPr>
            <a:spLocks noGrp="1"/>
          </p:cNvSpPr>
          <p:nvPr>
            <p:ph type="body" sz="quarter" idx="11"/>
          </p:nvPr>
        </p:nvSpPr>
        <p:spPr/>
        <p:txBody>
          <a:bodyPr/>
          <a:lstStyle/>
          <a:p>
            <a:pPr marL="742950" indent="-742950">
              <a:buFont typeface="+mj-lt"/>
              <a:buAutoNum type="arabicPeriod"/>
            </a:pPr>
            <a:r>
              <a:rPr lang="en-US" dirty="0"/>
              <a:t>Basics of Facility Planning Areas (FPA)</a:t>
            </a:r>
          </a:p>
          <a:p>
            <a:pPr marL="742950" indent="-742950">
              <a:buFont typeface="+mj-lt"/>
              <a:buAutoNum type="arabicPeriod"/>
            </a:pPr>
            <a:endParaRPr lang="en-US" dirty="0"/>
          </a:p>
          <a:p>
            <a:pPr marL="742950" indent="-742950">
              <a:buFont typeface="+mj-lt"/>
              <a:buAutoNum type="arabicPeriod"/>
            </a:pPr>
            <a:r>
              <a:rPr lang="en-US" dirty="0"/>
              <a:t>Big Picture Questions</a:t>
            </a:r>
          </a:p>
          <a:p>
            <a:pPr marL="742950" indent="-742950">
              <a:buFont typeface="+mj-lt"/>
              <a:buAutoNum type="arabicPeriod"/>
            </a:pPr>
            <a:endParaRPr lang="en-US" dirty="0"/>
          </a:p>
          <a:p>
            <a:pPr marL="742950" indent="-742950">
              <a:buFont typeface="+mj-lt"/>
              <a:buAutoNum type="arabicPeriod"/>
            </a:pPr>
            <a:r>
              <a:rPr lang="en-US" dirty="0"/>
              <a:t>FPA Planning/Update Process</a:t>
            </a:r>
          </a:p>
          <a:p>
            <a:pPr marL="742950" indent="-742950">
              <a:buFont typeface="+mj-lt"/>
              <a:buAutoNum type="arabicPeriod"/>
            </a:pPr>
            <a:endParaRPr lang="en-US" dirty="0"/>
          </a:p>
          <a:p>
            <a:pPr marL="742950" indent="-742950">
              <a:buFont typeface="+mj-lt"/>
              <a:buAutoNum type="arabicPeriod"/>
            </a:pPr>
            <a:r>
              <a:rPr lang="en-US" dirty="0"/>
              <a:t>County-by-County Updates</a:t>
            </a:r>
          </a:p>
        </p:txBody>
      </p:sp>
      <p:sp>
        <p:nvSpPr>
          <p:cNvPr id="3" name="Title 2">
            <a:extLst>
              <a:ext uri="{FF2B5EF4-FFF2-40B4-BE49-F238E27FC236}">
                <a16:creationId xmlns:a16="http://schemas.microsoft.com/office/drawing/2014/main" id="{AB7DFCD1-A66F-47E3-A683-A2742039C4E6}"/>
              </a:ext>
            </a:extLst>
          </p:cNvPr>
          <p:cNvSpPr>
            <a:spLocks noGrp="1"/>
          </p:cNvSpPr>
          <p:nvPr>
            <p:ph type="title"/>
          </p:nvPr>
        </p:nvSpPr>
        <p:spPr/>
        <p:txBody>
          <a:bodyPr/>
          <a:lstStyle/>
          <a:p>
            <a:r>
              <a:rPr lang="en-US" dirty="0"/>
              <a:t>Overview</a:t>
            </a:r>
          </a:p>
        </p:txBody>
      </p:sp>
    </p:spTree>
    <p:extLst>
      <p:ext uri="{BB962C8B-B14F-4D97-AF65-F5344CB8AC3E}">
        <p14:creationId xmlns:p14="http://schemas.microsoft.com/office/powerpoint/2010/main" val="1390639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7E27-660E-464A-BCCD-15F60339C386}"/>
              </a:ext>
            </a:extLst>
          </p:cNvPr>
          <p:cNvSpPr>
            <a:spLocks noGrp="1"/>
          </p:cNvSpPr>
          <p:nvPr>
            <p:ph type="ctrTitle"/>
          </p:nvPr>
        </p:nvSpPr>
        <p:spPr/>
        <p:txBody>
          <a:bodyPr/>
          <a:lstStyle/>
          <a:p>
            <a:r>
              <a:rPr lang="en-US" dirty="0"/>
              <a:t>FPA Basics</a:t>
            </a:r>
          </a:p>
        </p:txBody>
      </p:sp>
    </p:spTree>
    <p:extLst>
      <p:ext uri="{BB962C8B-B14F-4D97-AF65-F5344CB8AC3E}">
        <p14:creationId xmlns:p14="http://schemas.microsoft.com/office/powerpoint/2010/main" val="2078173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06181-7D28-401F-9716-68871CE1E80C}"/>
              </a:ext>
            </a:extLst>
          </p:cNvPr>
          <p:cNvSpPr>
            <a:spLocks noGrp="1"/>
          </p:cNvSpPr>
          <p:nvPr>
            <p:ph type="title"/>
          </p:nvPr>
        </p:nvSpPr>
        <p:spPr/>
        <p:txBody>
          <a:bodyPr/>
          <a:lstStyle/>
          <a:p>
            <a:r>
              <a:rPr lang="en-US" dirty="0"/>
              <a:t>60 Seconds of History</a:t>
            </a:r>
          </a:p>
        </p:txBody>
      </p:sp>
      <p:sp>
        <p:nvSpPr>
          <p:cNvPr id="3" name="Text Placeholder 2">
            <a:extLst>
              <a:ext uri="{FF2B5EF4-FFF2-40B4-BE49-F238E27FC236}">
                <a16:creationId xmlns:a16="http://schemas.microsoft.com/office/drawing/2014/main" id="{C7069DD7-FD4B-4C92-A3F3-46A8D9BBD31B}"/>
              </a:ext>
            </a:extLst>
          </p:cNvPr>
          <p:cNvSpPr>
            <a:spLocks noGrp="1"/>
          </p:cNvSpPr>
          <p:nvPr>
            <p:ph type="body" sz="quarter" idx="11"/>
          </p:nvPr>
        </p:nvSpPr>
        <p:spPr>
          <a:xfrm>
            <a:off x="502920" y="1036320"/>
            <a:ext cx="9284120" cy="3154680"/>
          </a:xfrm>
        </p:spPr>
        <p:txBody>
          <a:bodyPr/>
          <a:lstStyle/>
          <a:p>
            <a:r>
              <a:rPr lang="en-US" sz="3200" dirty="0"/>
              <a:t>Clean Water Act of 1972</a:t>
            </a:r>
          </a:p>
          <a:p>
            <a:pPr lvl="1"/>
            <a:r>
              <a:rPr lang="en-US" sz="2800" dirty="0"/>
              <a:t>Seeking to address </a:t>
            </a:r>
            <a:br>
              <a:rPr lang="en-US" sz="2800" dirty="0"/>
            </a:br>
            <a:r>
              <a:rPr lang="en-US" sz="2800" dirty="0"/>
              <a:t>point source pollution </a:t>
            </a:r>
            <a:br>
              <a:rPr lang="en-US" sz="2800" dirty="0"/>
            </a:br>
            <a:r>
              <a:rPr lang="en-US" sz="2800" dirty="0"/>
              <a:t>in US waters</a:t>
            </a:r>
          </a:p>
          <a:p>
            <a:pPr lvl="1"/>
            <a:r>
              <a:rPr lang="en-US" sz="2800" dirty="0"/>
              <a:t>Construction Grants </a:t>
            </a:r>
            <a:br>
              <a:rPr lang="en-US" sz="2800" dirty="0"/>
            </a:br>
            <a:r>
              <a:rPr lang="en-US" sz="2800" dirty="0"/>
              <a:t>program</a:t>
            </a:r>
          </a:p>
          <a:p>
            <a:r>
              <a:rPr lang="en-US" sz="3300" dirty="0"/>
              <a:t>Sec. 201 facility plan</a:t>
            </a:r>
          </a:p>
          <a:p>
            <a:pPr lvl="1"/>
            <a:r>
              <a:rPr lang="en-US" sz="2800" dirty="0">
                <a:highlight>
                  <a:srgbClr val="FFFF00"/>
                </a:highlight>
              </a:rPr>
              <a:t>Service/Planning Area</a:t>
            </a:r>
            <a:r>
              <a:rPr lang="en-US" sz="2800" dirty="0"/>
              <a:t>, Management Authority, Collection &amp; Treatment, O&amp;M, Financial Plan </a:t>
            </a:r>
          </a:p>
          <a:p>
            <a:r>
              <a:rPr lang="en-US" sz="3300" dirty="0"/>
              <a:t>Sec. 208 regional plan</a:t>
            </a:r>
          </a:p>
          <a:p>
            <a:pPr lvl="1"/>
            <a:r>
              <a:rPr lang="en-US" sz="2800" dirty="0"/>
              <a:t>Regional coordination to prevent duplication of services, fill gaps</a:t>
            </a:r>
          </a:p>
          <a:p>
            <a:pPr lvl="1"/>
            <a:endParaRPr lang="en-US" sz="2800" dirty="0"/>
          </a:p>
        </p:txBody>
      </p:sp>
      <p:pic>
        <p:nvPicPr>
          <p:cNvPr id="6" name="Picture 5">
            <a:extLst>
              <a:ext uri="{FF2B5EF4-FFF2-40B4-BE49-F238E27FC236}">
                <a16:creationId xmlns:a16="http://schemas.microsoft.com/office/drawing/2014/main" id="{4F479692-FFA4-4A80-97F2-A736D84A6220}"/>
              </a:ext>
            </a:extLst>
          </p:cNvPr>
          <p:cNvPicPr>
            <a:picLocks noChangeAspect="1"/>
          </p:cNvPicPr>
          <p:nvPr/>
        </p:nvPicPr>
        <p:blipFill>
          <a:blip r:embed="rId3"/>
          <a:stretch>
            <a:fillRect/>
          </a:stretch>
        </p:blipFill>
        <p:spPr>
          <a:xfrm>
            <a:off x="5557096" y="1074420"/>
            <a:ext cx="4501304" cy="3078479"/>
          </a:xfrm>
          <a:prstGeom prst="rect">
            <a:avLst/>
          </a:prstGeom>
        </p:spPr>
      </p:pic>
    </p:spTree>
    <p:extLst>
      <p:ext uri="{BB962C8B-B14F-4D97-AF65-F5344CB8AC3E}">
        <p14:creationId xmlns:p14="http://schemas.microsoft.com/office/powerpoint/2010/main" val="4287051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9C5FC0-F16B-45F4-B9F1-A590B5809EB7}"/>
              </a:ext>
            </a:extLst>
          </p:cNvPr>
          <p:cNvSpPr>
            <a:spLocks noGrp="1"/>
          </p:cNvSpPr>
          <p:nvPr>
            <p:ph type="body" sz="quarter" idx="11"/>
          </p:nvPr>
        </p:nvSpPr>
        <p:spPr>
          <a:xfrm>
            <a:off x="502920" y="1036319"/>
            <a:ext cx="9136380" cy="4280825"/>
          </a:xfrm>
        </p:spPr>
        <p:txBody>
          <a:bodyPr/>
          <a:lstStyle/>
          <a:p>
            <a:r>
              <a:rPr lang="en-US" sz="3200" dirty="0"/>
              <a:t>Construction Grants now Revolving Loan Fund</a:t>
            </a:r>
          </a:p>
          <a:p>
            <a:r>
              <a:rPr lang="en-US" sz="3200" dirty="0"/>
              <a:t>201 and 208 Planning still relevant in Ohio</a:t>
            </a:r>
          </a:p>
          <a:p>
            <a:pPr lvl="1"/>
            <a:r>
              <a:rPr lang="en-US" sz="2800" dirty="0"/>
              <a:t>1996 Blacklick Creek case: </a:t>
            </a:r>
            <a:r>
              <a:rPr lang="en-US" sz="2800" i="1" dirty="0"/>
              <a:t>Reynoldsburg v. Browner</a:t>
            </a:r>
          </a:p>
          <a:p>
            <a:pPr lvl="1"/>
            <a:r>
              <a:rPr lang="en-US" sz="2800" dirty="0"/>
              <a:t>Ohio EPA-issued permits must be consistent with Regional (Sec. 208) Plans</a:t>
            </a:r>
          </a:p>
        </p:txBody>
      </p:sp>
      <p:sp>
        <p:nvSpPr>
          <p:cNvPr id="3" name="Title 2">
            <a:extLst>
              <a:ext uri="{FF2B5EF4-FFF2-40B4-BE49-F238E27FC236}">
                <a16:creationId xmlns:a16="http://schemas.microsoft.com/office/drawing/2014/main" id="{122C92D9-5A3C-4690-9ACD-05D634872A3C}"/>
              </a:ext>
            </a:extLst>
          </p:cNvPr>
          <p:cNvSpPr>
            <a:spLocks noGrp="1"/>
          </p:cNvSpPr>
          <p:nvPr>
            <p:ph type="title"/>
          </p:nvPr>
        </p:nvSpPr>
        <p:spPr/>
        <p:txBody>
          <a:bodyPr/>
          <a:lstStyle/>
          <a:p>
            <a:r>
              <a:rPr lang="en-US" dirty="0"/>
              <a:t>60 Seconds of History</a:t>
            </a:r>
          </a:p>
        </p:txBody>
      </p:sp>
      <p:pic>
        <p:nvPicPr>
          <p:cNvPr id="5" name="Picture 4">
            <a:extLst>
              <a:ext uri="{FF2B5EF4-FFF2-40B4-BE49-F238E27FC236}">
                <a16:creationId xmlns:a16="http://schemas.microsoft.com/office/drawing/2014/main" id="{2D4E5C52-2900-405D-87BE-A2DD8A986EAC}"/>
              </a:ext>
            </a:extLst>
          </p:cNvPr>
          <p:cNvPicPr>
            <a:picLocks noChangeAspect="1"/>
          </p:cNvPicPr>
          <p:nvPr/>
        </p:nvPicPr>
        <p:blipFill>
          <a:blip r:embed="rId3"/>
          <a:stretch>
            <a:fillRect/>
          </a:stretch>
        </p:blipFill>
        <p:spPr>
          <a:xfrm>
            <a:off x="1676400" y="4623974"/>
            <a:ext cx="6934200" cy="3062066"/>
          </a:xfrm>
          <a:prstGeom prst="rect">
            <a:avLst/>
          </a:prstGeom>
        </p:spPr>
      </p:pic>
    </p:spTree>
    <p:extLst>
      <p:ext uri="{BB962C8B-B14F-4D97-AF65-F5344CB8AC3E}">
        <p14:creationId xmlns:p14="http://schemas.microsoft.com/office/powerpoint/2010/main" val="4047317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E8113-A424-481E-BF07-54A92C7BE003}"/>
              </a:ext>
            </a:extLst>
          </p:cNvPr>
          <p:cNvSpPr>
            <a:spLocks noGrp="1"/>
          </p:cNvSpPr>
          <p:nvPr>
            <p:ph type="title"/>
          </p:nvPr>
        </p:nvSpPr>
        <p:spPr/>
        <p:txBody>
          <a:bodyPr/>
          <a:lstStyle/>
          <a:p>
            <a:r>
              <a:rPr lang="en-US" dirty="0"/>
              <a:t>Facility Planning Area (FPA)</a:t>
            </a:r>
          </a:p>
        </p:txBody>
      </p:sp>
      <p:sp>
        <p:nvSpPr>
          <p:cNvPr id="3" name="Text Placeholder 2">
            <a:extLst>
              <a:ext uri="{FF2B5EF4-FFF2-40B4-BE49-F238E27FC236}">
                <a16:creationId xmlns:a16="http://schemas.microsoft.com/office/drawing/2014/main" id="{C31680D2-2C48-4F0A-9BFD-330A37E541A9}"/>
              </a:ext>
            </a:extLst>
          </p:cNvPr>
          <p:cNvSpPr>
            <a:spLocks noGrp="1"/>
          </p:cNvSpPr>
          <p:nvPr>
            <p:ph type="body" sz="quarter" idx="11"/>
          </p:nvPr>
        </p:nvSpPr>
        <p:spPr>
          <a:xfrm>
            <a:off x="502920" y="1036320"/>
            <a:ext cx="5288280" cy="6126480"/>
          </a:xfrm>
        </p:spPr>
        <p:txBody>
          <a:bodyPr/>
          <a:lstStyle/>
          <a:p>
            <a:pPr marL="0" indent="0">
              <a:buNone/>
            </a:pPr>
            <a:r>
              <a:rPr lang="en-US" dirty="0"/>
              <a:t>The FPA is the area within which the Designated Management Agency is responsible for the </a:t>
            </a:r>
            <a:r>
              <a:rPr lang="en-US" b="1" dirty="0">
                <a:solidFill>
                  <a:srgbClr val="E04E39"/>
                </a:solidFill>
              </a:rPr>
              <a:t>planning, financing, construction, maintenance, and operation </a:t>
            </a:r>
            <a:r>
              <a:rPr lang="en-US" dirty="0"/>
              <a:t>of wastewater collection and treatment systems.</a:t>
            </a:r>
          </a:p>
        </p:txBody>
      </p:sp>
      <p:sp>
        <p:nvSpPr>
          <p:cNvPr id="5" name="Content Placeholder 4">
            <a:extLst>
              <a:ext uri="{FF2B5EF4-FFF2-40B4-BE49-F238E27FC236}">
                <a16:creationId xmlns:a16="http://schemas.microsoft.com/office/drawing/2014/main" id="{19837102-0BE8-4F39-8BF2-526FFC650BF1}"/>
              </a:ext>
            </a:extLst>
          </p:cNvPr>
          <p:cNvSpPr>
            <a:spLocks noGrp="1"/>
          </p:cNvSpPr>
          <p:nvPr>
            <p:ph sz="quarter" idx="13"/>
          </p:nvPr>
        </p:nvSpPr>
        <p:spPr/>
        <p:txBody>
          <a:bodyPr/>
          <a:lstStyle/>
          <a:p>
            <a:endParaRPr lang="en-US"/>
          </a:p>
        </p:txBody>
      </p:sp>
      <p:pic>
        <p:nvPicPr>
          <p:cNvPr id="7" name="Picture 6">
            <a:extLst>
              <a:ext uri="{FF2B5EF4-FFF2-40B4-BE49-F238E27FC236}">
                <a16:creationId xmlns:a16="http://schemas.microsoft.com/office/drawing/2014/main" id="{5A9C878B-1998-4253-92B3-063DD6425744}"/>
              </a:ext>
            </a:extLst>
          </p:cNvPr>
          <p:cNvPicPr>
            <a:picLocks noChangeAspect="1"/>
          </p:cNvPicPr>
          <p:nvPr/>
        </p:nvPicPr>
        <p:blipFill>
          <a:blip r:embed="rId3"/>
          <a:stretch>
            <a:fillRect/>
          </a:stretch>
        </p:blipFill>
        <p:spPr>
          <a:xfrm>
            <a:off x="6019800" y="1036320"/>
            <a:ext cx="3695976" cy="4577136"/>
          </a:xfrm>
          <a:prstGeom prst="rect">
            <a:avLst/>
          </a:prstGeom>
        </p:spPr>
      </p:pic>
    </p:spTree>
    <p:extLst>
      <p:ext uri="{BB962C8B-B14F-4D97-AF65-F5344CB8AC3E}">
        <p14:creationId xmlns:p14="http://schemas.microsoft.com/office/powerpoint/2010/main" val="1908978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981C75-0496-4766-B6D2-2C767464E915}"/>
              </a:ext>
            </a:extLst>
          </p:cNvPr>
          <p:cNvSpPr txBox="1"/>
          <p:nvPr/>
        </p:nvSpPr>
        <p:spPr>
          <a:xfrm>
            <a:off x="2489081" y="152400"/>
            <a:ext cx="5080237" cy="461665"/>
          </a:xfrm>
          <a:prstGeom prst="rect">
            <a:avLst/>
          </a:prstGeom>
          <a:noFill/>
        </p:spPr>
        <p:txBody>
          <a:bodyPr wrap="none" rtlCol="0">
            <a:spAutoFit/>
          </a:bodyPr>
          <a:lstStyle/>
          <a:p>
            <a:r>
              <a:rPr lang="en-US" sz="2400" dirty="0"/>
              <a:t>Can Be More Than a Line on a Map</a:t>
            </a:r>
          </a:p>
        </p:txBody>
      </p:sp>
      <p:sp>
        <p:nvSpPr>
          <p:cNvPr id="3" name="Rectangle: Top Corners Snipped 2">
            <a:extLst>
              <a:ext uri="{FF2B5EF4-FFF2-40B4-BE49-F238E27FC236}">
                <a16:creationId xmlns:a16="http://schemas.microsoft.com/office/drawing/2014/main" id="{F14779C5-BB9E-45DE-878B-C0D51D561215}"/>
              </a:ext>
            </a:extLst>
          </p:cNvPr>
          <p:cNvSpPr/>
          <p:nvPr/>
        </p:nvSpPr>
        <p:spPr>
          <a:xfrm rot="10800000">
            <a:off x="1676400" y="1828800"/>
            <a:ext cx="6019800" cy="4724400"/>
          </a:xfrm>
          <a:prstGeom prst="snip2SameRect">
            <a:avLst>
              <a:gd name="adj1" fmla="val 42055"/>
              <a:gd name="adj2" fmla="val 0"/>
            </a:avLst>
          </a:prstGeom>
          <a:noFill/>
          <a:ln w="1079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7AE7740D-AAF3-45D2-A67A-9ED8FAF94ABC}"/>
              </a:ext>
            </a:extLst>
          </p:cNvPr>
          <p:cNvSpPr/>
          <p:nvPr/>
        </p:nvSpPr>
        <p:spPr>
          <a:xfrm>
            <a:off x="1663700" y="1828800"/>
            <a:ext cx="4025900" cy="2540000"/>
          </a:xfrm>
          <a:custGeom>
            <a:avLst/>
            <a:gdLst>
              <a:gd name="connsiteX0" fmla="*/ 4025900 w 4025900"/>
              <a:gd name="connsiteY0" fmla="*/ 1854200 h 2540000"/>
              <a:gd name="connsiteX1" fmla="*/ 3708400 w 4025900"/>
              <a:gd name="connsiteY1" fmla="*/ 0 h 2540000"/>
              <a:gd name="connsiteX2" fmla="*/ 25400 w 4025900"/>
              <a:gd name="connsiteY2" fmla="*/ 0 h 2540000"/>
              <a:gd name="connsiteX3" fmla="*/ 0 w 4025900"/>
              <a:gd name="connsiteY3" fmla="*/ 1841500 h 2540000"/>
              <a:gd name="connsiteX4" fmla="*/ 3251200 w 4025900"/>
              <a:gd name="connsiteY4" fmla="*/ 2540000 h 2540000"/>
              <a:gd name="connsiteX5" fmla="*/ 4025900 w 4025900"/>
              <a:gd name="connsiteY5" fmla="*/ 1854200 h 2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25900" h="2540000">
                <a:moveTo>
                  <a:pt x="4025900" y="1854200"/>
                </a:moveTo>
                <a:lnTo>
                  <a:pt x="3708400" y="0"/>
                </a:lnTo>
                <a:lnTo>
                  <a:pt x="25400" y="0"/>
                </a:lnTo>
                <a:lnTo>
                  <a:pt x="0" y="1841500"/>
                </a:lnTo>
                <a:lnTo>
                  <a:pt x="3251200" y="2540000"/>
                </a:lnTo>
                <a:lnTo>
                  <a:pt x="4025900" y="1854200"/>
                </a:lnTo>
                <a:close/>
              </a:path>
            </a:pathLst>
          </a:custGeom>
          <a:solidFill>
            <a:srgbClr val="FFC000"/>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Future Service</a:t>
            </a:r>
          </a:p>
        </p:txBody>
      </p:sp>
      <p:sp>
        <p:nvSpPr>
          <p:cNvPr id="6" name="Freeform: Shape 5">
            <a:extLst>
              <a:ext uri="{FF2B5EF4-FFF2-40B4-BE49-F238E27FC236}">
                <a16:creationId xmlns:a16="http://schemas.microsoft.com/office/drawing/2014/main" id="{58C84140-B00C-4FAE-8E41-08B3423D6A45}"/>
              </a:ext>
            </a:extLst>
          </p:cNvPr>
          <p:cNvSpPr/>
          <p:nvPr/>
        </p:nvSpPr>
        <p:spPr>
          <a:xfrm>
            <a:off x="5397500" y="1828800"/>
            <a:ext cx="2311400" cy="2755900"/>
          </a:xfrm>
          <a:custGeom>
            <a:avLst/>
            <a:gdLst>
              <a:gd name="connsiteX0" fmla="*/ 0 w 2311400"/>
              <a:gd name="connsiteY0" fmla="*/ 25400 h 2755900"/>
              <a:gd name="connsiteX1" fmla="*/ 2298700 w 2311400"/>
              <a:gd name="connsiteY1" fmla="*/ 0 h 2755900"/>
              <a:gd name="connsiteX2" fmla="*/ 2311400 w 2311400"/>
              <a:gd name="connsiteY2" fmla="*/ 2755900 h 2755900"/>
              <a:gd name="connsiteX3" fmla="*/ 1219200 w 2311400"/>
              <a:gd name="connsiteY3" fmla="*/ 2628900 h 2755900"/>
              <a:gd name="connsiteX4" fmla="*/ 317500 w 2311400"/>
              <a:gd name="connsiteY4" fmla="*/ 1879600 h 2755900"/>
              <a:gd name="connsiteX5" fmla="*/ 0 w 2311400"/>
              <a:gd name="connsiteY5" fmla="*/ 25400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400" h="2755900">
                <a:moveTo>
                  <a:pt x="0" y="25400"/>
                </a:moveTo>
                <a:lnTo>
                  <a:pt x="2298700" y="0"/>
                </a:lnTo>
                <a:cubicBezTo>
                  <a:pt x="2302933" y="918633"/>
                  <a:pt x="2307167" y="1837267"/>
                  <a:pt x="2311400" y="2755900"/>
                </a:cubicBezTo>
                <a:lnTo>
                  <a:pt x="1219200" y="2628900"/>
                </a:lnTo>
                <a:lnTo>
                  <a:pt x="317500" y="1879600"/>
                </a:lnTo>
                <a:lnTo>
                  <a:pt x="0" y="25400"/>
                </a:lnTo>
                <a:close/>
              </a:path>
            </a:pathLst>
          </a:custGeom>
          <a:pattFill prst="wdUpDiag">
            <a:fgClr>
              <a:srgbClr val="FF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Not to be</a:t>
            </a:r>
            <a:br>
              <a:rPr lang="en-US" sz="2400" b="1" dirty="0">
                <a:solidFill>
                  <a:schemeClr val="tx1"/>
                </a:solidFill>
              </a:rPr>
            </a:br>
            <a:r>
              <a:rPr lang="en-US" sz="2400" b="1" dirty="0">
                <a:solidFill>
                  <a:schemeClr val="tx1"/>
                </a:solidFill>
              </a:rPr>
              <a:t> served</a:t>
            </a:r>
            <a:r>
              <a:rPr lang="en-US" dirty="0"/>
              <a:t>.</a:t>
            </a:r>
          </a:p>
        </p:txBody>
      </p:sp>
      <p:grpSp>
        <p:nvGrpSpPr>
          <p:cNvPr id="8" name="Group 7">
            <a:extLst>
              <a:ext uri="{FF2B5EF4-FFF2-40B4-BE49-F238E27FC236}">
                <a16:creationId xmlns:a16="http://schemas.microsoft.com/office/drawing/2014/main" id="{00071FDE-C3F4-4888-AC6F-F47E9CB79908}"/>
              </a:ext>
            </a:extLst>
          </p:cNvPr>
          <p:cNvGrpSpPr/>
          <p:nvPr/>
        </p:nvGrpSpPr>
        <p:grpSpPr>
          <a:xfrm>
            <a:off x="1663700" y="3670300"/>
            <a:ext cx="6045200" cy="2882900"/>
            <a:chOff x="1663700" y="3670300"/>
            <a:chExt cx="6045200" cy="2882900"/>
          </a:xfrm>
        </p:grpSpPr>
        <p:sp>
          <p:nvSpPr>
            <p:cNvPr id="4" name="Freeform: Shape 3">
              <a:extLst>
                <a:ext uri="{FF2B5EF4-FFF2-40B4-BE49-F238E27FC236}">
                  <a16:creationId xmlns:a16="http://schemas.microsoft.com/office/drawing/2014/main" id="{DC4A946A-1E01-452B-A8E3-8C2667E08843}"/>
                </a:ext>
              </a:extLst>
            </p:cNvPr>
            <p:cNvSpPr/>
            <p:nvPr/>
          </p:nvSpPr>
          <p:spPr>
            <a:xfrm>
              <a:off x="1663700" y="3670300"/>
              <a:ext cx="6045200" cy="2882900"/>
            </a:xfrm>
            <a:custGeom>
              <a:avLst/>
              <a:gdLst>
                <a:gd name="connsiteX0" fmla="*/ 4025900 w 6045200"/>
                <a:gd name="connsiteY0" fmla="*/ 2882900 h 2882900"/>
                <a:gd name="connsiteX1" fmla="*/ 1968500 w 6045200"/>
                <a:gd name="connsiteY1" fmla="*/ 2870200 h 2882900"/>
                <a:gd name="connsiteX2" fmla="*/ 0 w 6045200"/>
                <a:gd name="connsiteY2" fmla="*/ 901700 h 2882900"/>
                <a:gd name="connsiteX3" fmla="*/ 12700 w 6045200"/>
                <a:gd name="connsiteY3" fmla="*/ 0 h 2882900"/>
                <a:gd name="connsiteX4" fmla="*/ 3251200 w 6045200"/>
                <a:gd name="connsiteY4" fmla="*/ 711200 h 2882900"/>
                <a:gd name="connsiteX5" fmla="*/ 4038600 w 6045200"/>
                <a:gd name="connsiteY5" fmla="*/ 38100 h 2882900"/>
                <a:gd name="connsiteX6" fmla="*/ 4991100 w 6045200"/>
                <a:gd name="connsiteY6" fmla="*/ 825500 h 2882900"/>
                <a:gd name="connsiteX7" fmla="*/ 6045200 w 6045200"/>
                <a:gd name="connsiteY7" fmla="*/ 914400 h 2882900"/>
                <a:gd name="connsiteX8" fmla="*/ 4025900 w 6045200"/>
                <a:gd name="connsiteY8" fmla="*/ 2882900 h 288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5200" h="2882900">
                  <a:moveTo>
                    <a:pt x="4025900" y="2882900"/>
                  </a:moveTo>
                  <a:lnTo>
                    <a:pt x="1968500" y="2870200"/>
                  </a:lnTo>
                  <a:lnTo>
                    <a:pt x="0" y="901700"/>
                  </a:lnTo>
                  <a:lnTo>
                    <a:pt x="12700" y="0"/>
                  </a:lnTo>
                  <a:lnTo>
                    <a:pt x="3251200" y="711200"/>
                  </a:lnTo>
                  <a:lnTo>
                    <a:pt x="4038600" y="38100"/>
                  </a:lnTo>
                  <a:lnTo>
                    <a:pt x="4991100" y="825500"/>
                  </a:lnTo>
                  <a:lnTo>
                    <a:pt x="6045200" y="914400"/>
                  </a:lnTo>
                  <a:lnTo>
                    <a:pt x="4025900" y="2882900"/>
                  </a:lnTo>
                  <a:close/>
                </a:path>
              </a:pathLst>
            </a:custGeom>
            <a:solidFill>
              <a:srgbClr val="92D050"/>
            </a:solid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999088-7373-4369-AE58-245825F71046}"/>
                </a:ext>
              </a:extLst>
            </p:cNvPr>
            <p:cNvSpPr txBox="1"/>
            <p:nvPr/>
          </p:nvSpPr>
          <p:spPr>
            <a:xfrm>
              <a:off x="3676650" y="4983718"/>
              <a:ext cx="2478564" cy="461665"/>
            </a:xfrm>
            <a:prstGeom prst="rect">
              <a:avLst/>
            </a:prstGeom>
            <a:noFill/>
          </p:spPr>
          <p:txBody>
            <a:bodyPr wrap="none" rtlCol="0">
              <a:spAutoFit/>
            </a:bodyPr>
            <a:lstStyle/>
            <a:p>
              <a:r>
                <a:rPr lang="en-US" sz="2400" b="1" dirty="0"/>
                <a:t>Current Service</a:t>
              </a:r>
            </a:p>
          </p:txBody>
        </p:sp>
      </p:grpSp>
    </p:spTree>
    <p:extLst>
      <p:ext uri="{BB962C8B-B14F-4D97-AF65-F5344CB8AC3E}">
        <p14:creationId xmlns:p14="http://schemas.microsoft.com/office/powerpoint/2010/main" val="140752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49132-5AB7-4E15-A4BA-ED9AC4F24AFD}"/>
              </a:ext>
            </a:extLst>
          </p:cNvPr>
          <p:cNvSpPr>
            <a:spLocks noGrp="1"/>
          </p:cNvSpPr>
          <p:nvPr>
            <p:ph type="title"/>
          </p:nvPr>
        </p:nvSpPr>
        <p:spPr/>
        <p:txBody>
          <a:bodyPr/>
          <a:lstStyle/>
          <a:p>
            <a:r>
              <a:rPr lang="en-US" dirty="0"/>
              <a:t>Additional Notes</a:t>
            </a:r>
          </a:p>
        </p:txBody>
      </p:sp>
      <p:sp>
        <p:nvSpPr>
          <p:cNvPr id="3" name="Text Placeholder 2">
            <a:extLst>
              <a:ext uri="{FF2B5EF4-FFF2-40B4-BE49-F238E27FC236}">
                <a16:creationId xmlns:a16="http://schemas.microsoft.com/office/drawing/2014/main" id="{84CD700E-F97D-424F-A786-4003A47A5A2F}"/>
              </a:ext>
            </a:extLst>
          </p:cNvPr>
          <p:cNvSpPr>
            <a:spLocks noGrp="1"/>
          </p:cNvSpPr>
          <p:nvPr>
            <p:ph type="body" sz="quarter" idx="11"/>
          </p:nvPr>
        </p:nvSpPr>
        <p:spPr>
          <a:xfrm>
            <a:off x="502919" y="1036320"/>
            <a:ext cx="9052560" cy="6202680"/>
          </a:xfrm>
        </p:spPr>
        <p:txBody>
          <a:bodyPr/>
          <a:lstStyle/>
          <a:p>
            <a:r>
              <a:rPr lang="en-US" dirty="0"/>
              <a:t>Based on existing </a:t>
            </a:r>
            <a:br>
              <a:rPr lang="en-US" dirty="0"/>
            </a:br>
            <a:r>
              <a:rPr lang="en-US" dirty="0"/>
              <a:t>planning</a:t>
            </a:r>
          </a:p>
          <a:p>
            <a:pPr lvl="1"/>
            <a:r>
              <a:rPr lang="en-US" dirty="0"/>
              <a:t>Comprehensive Plan</a:t>
            </a:r>
          </a:p>
          <a:p>
            <a:pPr lvl="1"/>
            <a:r>
              <a:rPr lang="en-US" dirty="0"/>
              <a:t>Land Use Plan</a:t>
            </a:r>
          </a:p>
          <a:p>
            <a:pPr lvl="1"/>
            <a:r>
              <a:rPr lang="en-US" dirty="0"/>
              <a:t>Zoning</a:t>
            </a:r>
          </a:p>
          <a:p>
            <a:r>
              <a:rPr lang="en-US" dirty="0"/>
              <a:t>Topographical Lines</a:t>
            </a:r>
          </a:p>
          <a:p>
            <a:pPr lvl="1"/>
            <a:r>
              <a:rPr lang="en-US" dirty="0"/>
              <a:t>Gravity sewers</a:t>
            </a:r>
          </a:p>
          <a:p>
            <a:pPr lvl="1"/>
            <a:r>
              <a:rPr lang="en-US" dirty="0"/>
              <a:t>Now, greater comfort with force mains, lift stations, pump stations</a:t>
            </a:r>
          </a:p>
          <a:p>
            <a:r>
              <a:rPr lang="en-US" dirty="0"/>
              <a:t>Parcel Lines</a:t>
            </a:r>
          </a:p>
        </p:txBody>
      </p:sp>
      <p:sp>
        <p:nvSpPr>
          <p:cNvPr id="5" name="Content Placeholder 4">
            <a:extLst>
              <a:ext uri="{FF2B5EF4-FFF2-40B4-BE49-F238E27FC236}">
                <a16:creationId xmlns:a16="http://schemas.microsoft.com/office/drawing/2014/main" id="{5EF9B47A-C394-4A16-9C83-ACB523EA8C34}"/>
              </a:ext>
            </a:extLst>
          </p:cNvPr>
          <p:cNvSpPr>
            <a:spLocks noGrp="1"/>
          </p:cNvSpPr>
          <p:nvPr>
            <p:ph sz="quarter" idx="13"/>
          </p:nvPr>
        </p:nvSpPr>
        <p:spPr/>
        <p:txBody>
          <a:bodyPr/>
          <a:lstStyle/>
          <a:p>
            <a:endParaRPr lang="en-US"/>
          </a:p>
        </p:txBody>
      </p:sp>
      <p:pic>
        <p:nvPicPr>
          <p:cNvPr id="7" name="Picture 6">
            <a:extLst>
              <a:ext uri="{FF2B5EF4-FFF2-40B4-BE49-F238E27FC236}">
                <a16:creationId xmlns:a16="http://schemas.microsoft.com/office/drawing/2014/main" id="{59EBC968-E4D6-45EA-A170-5340EF211F70}"/>
              </a:ext>
            </a:extLst>
          </p:cNvPr>
          <p:cNvPicPr>
            <a:picLocks noChangeAspect="1"/>
          </p:cNvPicPr>
          <p:nvPr/>
        </p:nvPicPr>
        <p:blipFill>
          <a:blip r:embed="rId3"/>
          <a:stretch>
            <a:fillRect/>
          </a:stretch>
        </p:blipFill>
        <p:spPr>
          <a:xfrm rot="304849">
            <a:off x="7697979" y="896406"/>
            <a:ext cx="1891537" cy="2632985"/>
          </a:xfrm>
          <a:prstGeom prst="rect">
            <a:avLst/>
          </a:prstGeom>
          <a:effectLst>
            <a:outerShdw blurRad="50800" dist="88900" dir="2700000" algn="tl" rotWithShape="0">
              <a:prstClr val="black">
                <a:alpha val="40000"/>
              </a:prstClr>
            </a:outerShdw>
          </a:effectLst>
        </p:spPr>
      </p:pic>
      <p:pic>
        <p:nvPicPr>
          <p:cNvPr id="9" name="Picture 8">
            <a:extLst>
              <a:ext uri="{FF2B5EF4-FFF2-40B4-BE49-F238E27FC236}">
                <a16:creationId xmlns:a16="http://schemas.microsoft.com/office/drawing/2014/main" id="{8A6BC426-7137-473D-8012-C1E1D428D08E}"/>
              </a:ext>
            </a:extLst>
          </p:cNvPr>
          <p:cNvPicPr>
            <a:picLocks noChangeAspect="1"/>
          </p:cNvPicPr>
          <p:nvPr/>
        </p:nvPicPr>
        <p:blipFill>
          <a:blip r:embed="rId4"/>
          <a:stretch>
            <a:fillRect/>
          </a:stretch>
        </p:blipFill>
        <p:spPr>
          <a:xfrm rot="20933798">
            <a:off x="5706344" y="1183300"/>
            <a:ext cx="1948104" cy="2473546"/>
          </a:xfrm>
          <a:prstGeom prst="rect">
            <a:avLst/>
          </a:prstGeom>
          <a:effectLst>
            <a:outerShdw blurRad="215900" dist="38100" dir="2700000" algn="tl" rotWithShape="0">
              <a:prstClr val="black">
                <a:alpha val="51000"/>
              </a:prstClr>
            </a:outerShdw>
          </a:effectLst>
        </p:spPr>
      </p:pic>
    </p:spTree>
    <p:extLst>
      <p:ext uri="{BB962C8B-B14F-4D97-AF65-F5344CB8AC3E}">
        <p14:creationId xmlns:p14="http://schemas.microsoft.com/office/powerpoint/2010/main" val="2981648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A230A-5130-4245-BF2F-CBEF57224455}"/>
              </a:ext>
            </a:extLst>
          </p:cNvPr>
          <p:cNvSpPr>
            <a:spLocks noGrp="1"/>
          </p:cNvSpPr>
          <p:nvPr>
            <p:ph type="ctrTitle"/>
          </p:nvPr>
        </p:nvSpPr>
        <p:spPr/>
        <p:txBody>
          <a:bodyPr/>
          <a:lstStyle/>
          <a:p>
            <a:r>
              <a:rPr lang="en-US" dirty="0"/>
              <a:t>Big Picture Questions</a:t>
            </a:r>
          </a:p>
        </p:txBody>
      </p:sp>
    </p:spTree>
    <p:extLst>
      <p:ext uri="{BB962C8B-B14F-4D97-AF65-F5344CB8AC3E}">
        <p14:creationId xmlns:p14="http://schemas.microsoft.com/office/powerpoint/2010/main" val="4221053484"/>
      </p:ext>
    </p:extLst>
  </p:cSld>
  <p:clrMapOvr>
    <a:masterClrMapping/>
  </p:clrMapOvr>
</p:sld>
</file>

<file path=ppt/theme/theme1.xml><?xml version="1.0" encoding="utf-8"?>
<a:theme xmlns:a="http://schemas.openxmlformats.org/drawingml/2006/main" name="MVRPC Color Bar">
  <a:themeElements>
    <a:clrScheme name="MVRPC">
      <a:dk1>
        <a:srgbClr val="2C2C2D"/>
      </a:dk1>
      <a:lt1>
        <a:sysClr val="window" lastClr="FFFFFF"/>
      </a:lt1>
      <a:dk2>
        <a:srgbClr val="58595B"/>
      </a:dk2>
      <a:lt2>
        <a:srgbClr val="EEECE1"/>
      </a:lt2>
      <a:accent1>
        <a:srgbClr val="651D32"/>
      </a:accent1>
      <a:accent2>
        <a:srgbClr val="FFB81C"/>
      </a:accent2>
      <a:accent3>
        <a:srgbClr val="B9D9EB"/>
      </a:accent3>
      <a:accent4>
        <a:srgbClr val="8A8D4A"/>
      </a:accent4>
      <a:accent5>
        <a:srgbClr val="002B49"/>
      </a:accent5>
      <a:accent6>
        <a:srgbClr val="58595B"/>
      </a:accent6>
      <a:hlink>
        <a:srgbClr val="E04E39"/>
      </a:hlink>
      <a:folHlink>
        <a:srgbClr val="E04E39"/>
      </a:folHlink>
    </a:clrScheme>
    <a:fontScheme name="MVR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reen Divider - Regional Plan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VR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old Divider - Transpor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VR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aroon Divider - Ag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VR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Navy Divider - Gener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VR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rral Divider - Exec Directo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VR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Gray Divider - Gener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VR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Gray Divider - Gener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VRP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1309</TotalTime>
  <Words>1486</Words>
  <Application>Microsoft Office PowerPoint</Application>
  <PresentationFormat>Custom</PresentationFormat>
  <Paragraphs>131</Paragraphs>
  <Slides>18</Slides>
  <Notes>13</Notes>
  <HiddenSlides>0</HiddenSlides>
  <MMClips>0</MMClips>
  <ScaleCrop>false</ScaleCrop>
  <HeadingPairs>
    <vt:vector size="6" baseType="variant">
      <vt:variant>
        <vt:lpstr>Fonts Used</vt:lpstr>
      </vt:variant>
      <vt:variant>
        <vt:i4>3</vt:i4>
      </vt:variant>
      <vt:variant>
        <vt:lpstr>Theme</vt:lpstr>
      </vt:variant>
      <vt:variant>
        <vt:i4>8</vt:i4>
      </vt:variant>
      <vt:variant>
        <vt:lpstr>Slide Titles</vt:lpstr>
      </vt:variant>
      <vt:variant>
        <vt:i4>18</vt:i4>
      </vt:variant>
    </vt:vector>
  </HeadingPairs>
  <TitlesOfParts>
    <vt:vector size="29" baseType="lpstr">
      <vt:lpstr>Arial</vt:lpstr>
      <vt:lpstr>Calibri</vt:lpstr>
      <vt:lpstr>Proxima Nova</vt:lpstr>
      <vt:lpstr>MVRPC Color Bar</vt:lpstr>
      <vt:lpstr>1_Green Divider - Regional Planning</vt:lpstr>
      <vt:lpstr>1_Gold Divider - Transportation</vt:lpstr>
      <vt:lpstr>1_Maroon Divider - Agency</vt:lpstr>
      <vt:lpstr>1_Navy Divider - General</vt:lpstr>
      <vt:lpstr>1_Corral Divider - Exec Director</vt:lpstr>
      <vt:lpstr>2_Gray Divider - Generic</vt:lpstr>
      <vt:lpstr>3_Gray Divider - Generic</vt:lpstr>
      <vt:lpstr>PowerPoint Presentation</vt:lpstr>
      <vt:lpstr>Overview</vt:lpstr>
      <vt:lpstr>FPA Basics</vt:lpstr>
      <vt:lpstr>60 Seconds of History</vt:lpstr>
      <vt:lpstr>60 Seconds of History</vt:lpstr>
      <vt:lpstr>Facility Planning Area (FPA)</vt:lpstr>
      <vt:lpstr>PowerPoint Presentation</vt:lpstr>
      <vt:lpstr>Additional Notes</vt:lpstr>
      <vt:lpstr>Big Picture Questions</vt:lpstr>
      <vt:lpstr>Updating the Facility Plan and FPA</vt:lpstr>
      <vt:lpstr>Updating the Facility Plan and FPA</vt:lpstr>
      <vt:lpstr>FPA Update Process</vt:lpstr>
      <vt:lpstr>Prepare an Update Request</vt:lpstr>
      <vt:lpstr>Prepare an Update Request</vt:lpstr>
      <vt:lpstr>Process Steps</vt:lpstr>
      <vt:lpstr>County-by-County Updates</vt:lpstr>
      <vt:lpstr>Proactive Approach</vt:lpstr>
      <vt:lpstr>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Davis, Chanda</dc:creator>
  <cp:lastModifiedBy>Lindsay, Matthew</cp:lastModifiedBy>
  <cp:revision>93</cp:revision>
  <dcterms:created xsi:type="dcterms:W3CDTF">2023-08-10T15:50:01Z</dcterms:created>
  <dcterms:modified xsi:type="dcterms:W3CDTF">2024-10-30T12:27:00Z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2023-08-10T00:00:00Z</vt:filetime>
  </property>
  <property fmtid="{D5CDD505-2E9C-101B-9397-08002B2CF9AE}" pid="3" name="Creator">
    <vt:lpwstr>Adobe InDesign 18.5 (Windows)</vt:lpwstr>
  </property>
  <property fmtid="{D5CDD505-2E9C-101B-9397-08002B2CF9AE}" pid="4" name="LastSaved">
    <vt:filetime>2023-08-10T00:00:00Z</vt:filetime>
  </property>
  <property fmtid="{D5CDD505-2E9C-101B-9397-08002B2CF9AE}" pid="5" name="Producer">
    <vt:lpwstr>Adobe PDF Library 17.0</vt:lpwstr>
  </property>
</Properties>
</file>