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673" r:id="rId2"/>
    <p:sldMasterId id="2147483679" r:id="rId3"/>
    <p:sldMasterId id="2147483680" r:id="rId4"/>
    <p:sldMasterId id="2147483681" r:id="rId5"/>
    <p:sldMasterId id="2147483682" r:id="rId6"/>
    <p:sldMasterId id="2147483683" r:id="rId7"/>
    <p:sldMasterId id="2147483708" r:id="rId8"/>
    <p:sldMasterId id="2147483713" r:id="rId9"/>
    <p:sldMasterId id="2147483715" r:id="rId10"/>
    <p:sldMasterId id="2147483717" r:id="rId11"/>
    <p:sldMasterId id="2147483719" r:id="rId12"/>
    <p:sldMasterId id="2147483721" r:id="rId13"/>
    <p:sldMasterId id="2147483725" r:id="rId14"/>
    <p:sldMasterId id="2147483730" r:id="rId15"/>
  </p:sldMasterIdLst>
  <p:notesMasterIdLst>
    <p:notesMasterId r:id="rId24"/>
  </p:notesMasterIdLst>
  <p:handoutMasterIdLst>
    <p:handoutMasterId r:id="rId25"/>
  </p:handoutMasterIdLst>
  <p:sldIdLst>
    <p:sldId id="280" r:id="rId16"/>
    <p:sldId id="303" r:id="rId17"/>
    <p:sldId id="304" r:id="rId18"/>
    <p:sldId id="305" r:id="rId19"/>
    <p:sldId id="306" r:id="rId20"/>
    <p:sldId id="308" r:id="rId21"/>
    <p:sldId id="307" r:id="rId22"/>
    <p:sldId id="296" r:id="rId2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9EB"/>
    <a:srgbClr val="FFB81C"/>
    <a:srgbClr val="8A8D4A"/>
    <a:srgbClr val="651D32"/>
    <a:srgbClr val="58595B"/>
    <a:srgbClr val="002B49"/>
    <a:srgbClr val="E04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0493" autoAdjust="0"/>
  </p:normalViewPr>
  <p:slideViewPr>
    <p:cSldViewPr>
      <p:cViewPr>
        <p:scale>
          <a:sx n="70" d="100"/>
          <a:sy n="70" d="100"/>
        </p:scale>
        <p:origin x="-442" y="-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notesViewPr>
    <p:cSldViewPr>
      <p:cViewPr varScale="1">
        <p:scale>
          <a:sx n="55" d="100"/>
          <a:sy n="55" d="100"/>
        </p:scale>
        <p:origin x="-2856" y="-90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/>
          <a:lstStyle>
            <a:lvl1pPr algn="r">
              <a:defRPr sz="1200"/>
            </a:lvl1pPr>
          </a:lstStyle>
          <a:p>
            <a:fld id="{7195B588-FC23-4096-ABB6-7A7A199C884D}" type="datetimeFigureOut">
              <a:rPr lang="en-US" smtClean="0"/>
              <a:t>01/14/2019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1" y="8829966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 anchor="b"/>
          <a:lstStyle>
            <a:lvl1pPr algn="r">
              <a:defRPr sz="1200"/>
            </a:lvl1pPr>
          </a:lstStyle>
          <a:p>
            <a:fld id="{77632F02-80E6-46A7-AD80-71CCBA166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0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/>
          <a:lstStyle>
            <a:lvl1pPr algn="r">
              <a:defRPr sz="1200"/>
            </a:lvl1pPr>
          </a:lstStyle>
          <a:p>
            <a:fld id="{ACD0E1DE-BDDB-454F-980D-B67B24ECC17C}" type="datetimeFigureOut">
              <a:rPr lang="en-US" smtClean="0"/>
              <a:t>01/14/2019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11" tIns="46306" rIns="92611" bIns="463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611" tIns="46306" rIns="92611" bIns="463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1" y="8829966"/>
            <a:ext cx="2982119" cy="464820"/>
          </a:xfrm>
          <a:prstGeom prst="rect">
            <a:avLst/>
          </a:prstGeom>
        </p:spPr>
        <p:txBody>
          <a:bodyPr vert="horz" lIns="92611" tIns="46306" rIns="92611" bIns="46306" rtlCol="0" anchor="b"/>
          <a:lstStyle>
            <a:lvl1pPr algn="r">
              <a:defRPr sz="1200"/>
            </a:lvl1pPr>
          </a:lstStyle>
          <a:p>
            <a:fld id="{838B8D42-5224-4C1D-8922-047B9DABA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2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8D42-5224-4C1D-8922-047B9DABA8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8D42-5224-4C1D-8922-047B9DABA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7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4528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MVRPC Celebrates 55 Years </a:t>
            </a:r>
            <a:fld id="{4E6345C1-AE1E-45C6-99DE-CC56371F5269}" type="slidenum">
              <a:rPr lang="en-US" sz="14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38100" dir="2700000" algn="tl" rotWithShape="0">
              <a:srgbClr val="58595B">
                <a:alpha val="7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8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910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38100" dir="2700000" algn="tl" rotWithShape="0">
              <a:srgbClr val="58595B">
                <a:alpha val="7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910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38100" dir="2700000" algn="tl" rotWithShape="0">
              <a:srgbClr val="58595B">
                <a:alpha val="7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57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3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12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6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0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MVRPC Celebrates 55 Years </a:t>
            </a:r>
            <a:fld id="{4E6345C1-AE1E-45C6-99DE-CC56371F5269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28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2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124200"/>
            <a:ext cx="7391400" cy="6858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58595B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4528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MVRPC Celebrates 55 Years </a:t>
            </a:r>
            <a:fld id="{4E6345C1-AE1E-45C6-99DE-CC56371F5269}" type="slidenum">
              <a:rPr lang="en-US" sz="14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38100" dir="2700000" algn="tl" rotWithShape="0">
              <a:srgbClr val="58595B">
                <a:alpha val="7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1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14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38100" dir="2700000" algn="tl" rotWithShape="0">
              <a:srgbClr val="58595B">
                <a:alpha val="73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17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1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14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76200" dir="2700000" algn="tl" rotWithShape="0">
              <a:srgbClr val="58595B">
                <a:alpha val="4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9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305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Proxima Nova" panose="02000506030000020004" pitchFamily="2" charset="0"/>
              </a:rPr>
              <a:t>Title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14800" cy="213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002B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MVRPC Celebrates 55 Years </a:t>
            </a:r>
            <a:fld id="{4E6345C1-AE1E-45C6-99DE-CC56371F5269}" type="slidenum">
              <a:rPr lang="en-US" sz="1400" smtClean="0">
                <a:latin typeface="Proxima Nova" panose="02000506030000020004" pitchFamily="2" charset="0"/>
              </a:rPr>
              <a:pPr/>
              <a:t>‹#›</a:t>
            </a:fld>
            <a:endParaRPr lang="en-US" sz="1400" dirty="0">
              <a:latin typeface="Proxima Nova" panose="02000506030000020004" pitchFamily="2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0600" y="914400"/>
            <a:ext cx="3810000" cy="5105400"/>
          </a:xfrm>
          <a:prstGeom prst="rect">
            <a:avLst/>
          </a:prstGeom>
          <a:effectLst>
            <a:outerShdw blurRad="38100" dist="76200" dir="2700000" algn="tl" rotWithShape="0">
              <a:srgbClr val="58595B">
                <a:alpha val="4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1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Color Bar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587375"/>
            <a:ext cx="40513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0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58595B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:\Public Affairs\Rebranding RFP 2014 - logo etc\HAFENBRACK\PowerPoint Template\Updated Powerpoint Template by LH\Section Dividers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Public Affairs\Rebranding RFP 2014 - logo etc\HAFENBRACK\PowerPoint Template\Updated Powerpoint Template by LH\Section Dividers3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:\Public Affairs\Rebranding RFP 2014 - logo etc\HAFENBRACK\PowerPoint Template\Updated Powerpoint Template by LH\Section Dividers4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9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:\Public Affairs\Rebranding RFP 2014 - logo etc\HAFENBRACK\PowerPoint Template\Updated Powerpoint Template by LH\Section Dividers5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:\Public Affairs\Rebranding RFP 2014 - logo etc\HAFENBRACK\PowerPoint Template\Updated Powerpoint Template by LH\Section Dividers7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9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:\Public Affairs\Rebranding RFP 2014 - logo etc\HAFENBRACK\PowerPoint Template\Updated Powerpoint Template by LH\Section Dividers6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3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Color Bar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587375"/>
            <a:ext cx="40513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53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2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58595B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651D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94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E04E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5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FFB8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72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B9D9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79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8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002B4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98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696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Logos and Graphics\Logos\MVRPC Logo\MVRPC Mark Only\MVRPC Color Mark Only\MVRPC Process Color Mark Only_WhiteBox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199"/>
            <a:ext cx="60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747044" y="601663"/>
            <a:ext cx="5649912" cy="7937"/>
          </a:xfrm>
          <a:prstGeom prst="line">
            <a:avLst/>
          </a:prstGeom>
          <a:ln>
            <a:solidFill>
              <a:srgbClr val="8A8D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85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0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Public Affairs\Rebranding RFP 2014 - logo etc\HAFENBRACK\PowerPoint Template\Updated Powerpoint Template by LH\Section Dividers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4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lindsay@mvrpc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46569" r="2725" b="33426"/>
          <a:stretch/>
        </p:blipFill>
        <p:spPr>
          <a:xfrm>
            <a:off x="0" y="4358640"/>
            <a:ext cx="9144000" cy="24993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3255" r="2725" b="53569"/>
          <a:stretch/>
        </p:blipFill>
        <p:spPr>
          <a:xfrm>
            <a:off x="0" y="0"/>
            <a:ext cx="9144000" cy="2895600"/>
          </a:xfrm>
          <a:prstGeom prst="rect">
            <a:avLst/>
          </a:prstGeom>
        </p:spPr>
      </p:pic>
      <p:pic>
        <p:nvPicPr>
          <p:cNvPr id="4098" name="Picture 2" descr="Q:\Logos and Graphics\Logos\MVRPC Logo\MVRPC Logo\MVRPC Color Logo\MVRPC RGB Color Logo noT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170019"/>
            <a:ext cx="3827219" cy="8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Q:\Logos and Graphics\Logos\MVRPC Logo\Color B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Q:\Logos and Graphics\Logos\MVRPC Logo\Color B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49881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0748" y="3184852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Trails Impact Study</a:t>
            </a:r>
            <a:br>
              <a:rPr lang="en-US" sz="3200" dirty="0" smtClean="0"/>
            </a:br>
            <a:r>
              <a:rPr lang="en-US" dirty="0" smtClean="0"/>
              <a:t>Matt Lindsay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Miami Valley Trail User Surveys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13003" r="52054" b="3124"/>
          <a:stretch/>
        </p:blipFill>
        <p:spPr bwMode="auto">
          <a:xfrm>
            <a:off x="609600" y="914400"/>
            <a:ext cx="7369629" cy="54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17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Central Ohio Greenways (2015)</a:t>
            </a:r>
          </a:p>
          <a:p>
            <a:r>
              <a:rPr lang="en-US" dirty="0" smtClean="0"/>
              <a:t>User survey and online survey</a:t>
            </a:r>
          </a:p>
          <a:p>
            <a:r>
              <a:rPr lang="en-US" dirty="0" smtClean="0"/>
              <a:t>Regional leader interviews</a:t>
            </a:r>
          </a:p>
          <a:p>
            <a:r>
              <a:rPr lang="en-US" dirty="0" smtClean="0"/>
              <a:t>Hedonic price analysis (real estate)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Comparable Studies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2"/>
          <a:stretch/>
        </p:blipFill>
        <p:spPr bwMode="auto">
          <a:xfrm>
            <a:off x="304800" y="3276600"/>
            <a:ext cx="7715250" cy="314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28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Northwest Arkansas (2018)</a:t>
            </a:r>
          </a:p>
          <a:p>
            <a:r>
              <a:rPr lang="en-US" dirty="0" smtClean="0"/>
              <a:t>General Public Survey, Economic, Health, and Real Estate impacts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Comparable Studies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69913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56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Great Miami </a:t>
            </a:r>
            <a:r>
              <a:rPr lang="en-US" b="1" dirty="0" err="1" smtClean="0"/>
              <a:t>Riverway</a:t>
            </a:r>
            <a:r>
              <a:rPr lang="en-US" b="1" dirty="0" smtClean="0"/>
              <a:t> (2018)</a:t>
            </a:r>
          </a:p>
          <a:p>
            <a:r>
              <a:rPr lang="en-US" dirty="0" smtClean="0"/>
              <a:t>Tourism-related economic activity along the Great Miami River corridor.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Comparable Studies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00"/>
            <a:ext cx="5562600" cy="343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3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Proposals in Hand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740540"/>
              </p:ext>
            </p:extLst>
          </p:nvPr>
        </p:nvGraphicFramePr>
        <p:xfrm>
          <a:off x="304800" y="838200"/>
          <a:ext cx="8458200" cy="52033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0000"/>
                <a:gridCol w="2362200"/>
                <a:gridCol w="2286000"/>
              </a:tblGrid>
              <a:tr h="7300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Tourism Economics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BBC Research</a:t>
                      </a:r>
                      <a:endParaRPr lang="en-US" sz="2400" dirty="0"/>
                    </a:p>
                  </a:txBody>
                  <a:tcPr/>
                </a:tc>
              </a:tr>
              <a:tr h="7300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Jobs – Economic Activity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Partial</a:t>
                      </a:r>
                      <a:endParaRPr lang="en-US" sz="3200" dirty="0"/>
                    </a:p>
                  </a:txBody>
                  <a:tcPr anchor="ctr"/>
                </a:tc>
              </a:tr>
              <a:tr h="7300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Tourism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Yes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</a:tr>
              <a:tr h="7300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Health Benefits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Partial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Yes</a:t>
                      </a:r>
                      <a:endParaRPr lang="en-US" sz="3200" dirty="0"/>
                    </a:p>
                  </a:txBody>
                  <a:tcPr anchor="ctr"/>
                </a:tc>
              </a:tr>
              <a:tr h="730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Real Estate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Yes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Yes</a:t>
                      </a:r>
                      <a:endParaRPr lang="en-US" sz="3200" dirty="0"/>
                    </a:p>
                  </a:txBody>
                  <a:tcPr anchor="ctr"/>
                </a:tc>
              </a:tr>
              <a:tr h="7300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Public Survey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Yes</a:t>
                      </a:r>
                      <a:endParaRPr lang="en-US" sz="3200" dirty="0"/>
                    </a:p>
                  </a:txBody>
                  <a:tcPr anchor="ctr"/>
                </a:tc>
              </a:tr>
              <a:tr h="7300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Cost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$57,000</a:t>
                      </a:r>
                      <a:endParaRPr 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$101,000</a:t>
                      </a:r>
                      <a:endParaRPr lang="en-US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27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Committee – January 25 in Xenia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114800" cy="541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Participants</a:t>
            </a:r>
            <a:r>
              <a:rPr lang="en-US" dirty="0" smtClean="0"/>
              <a:t>:</a:t>
            </a:r>
          </a:p>
          <a:p>
            <a:r>
              <a:rPr lang="en-US" sz="2400" dirty="0" smtClean="0"/>
              <a:t>Clark County TCC </a:t>
            </a:r>
          </a:p>
          <a:p>
            <a:r>
              <a:rPr lang="en-US" sz="2400" smtClean="0"/>
              <a:t>Dayton REALTORS</a:t>
            </a:r>
            <a:endParaRPr lang="en-US" sz="2400" dirty="0" smtClean="0"/>
          </a:p>
          <a:p>
            <a:r>
              <a:rPr lang="en-US" sz="2400" dirty="0" smtClean="0"/>
              <a:t>Yellow Springs</a:t>
            </a:r>
          </a:p>
          <a:p>
            <a:r>
              <a:rPr lang="en-US" sz="2400" dirty="0" smtClean="0"/>
              <a:t>Beavercreek</a:t>
            </a:r>
          </a:p>
          <a:p>
            <a:r>
              <a:rPr lang="en-US" sz="2400" dirty="0" smtClean="0"/>
              <a:t>Xenia</a:t>
            </a:r>
          </a:p>
          <a:p>
            <a:r>
              <a:rPr lang="en-US" sz="2400" dirty="0" smtClean="0"/>
              <a:t>Kettering</a:t>
            </a:r>
          </a:p>
          <a:p>
            <a:r>
              <a:rPr lang="en-US" sz="2400" dirty="0" smtClean="0"/>
              <a:t>Dayton</a:t>
            </a:r>
          </a:p>
          <a:p>
            <a:r>
              <a:rPr lang="en-US" sz="2400" dirty="0" smtClean="0"/>
              <a:t>Springboro</a:t>
            </a:r>
          </a:p>
          <a:p>
            <a:r>
              <a:rPr lang="en-US" sz="2400" dirty="0" smtClean="0"/>
              <a:t>Five Rivers</a:t>
            </a:r>
          </a:p>
          <a:p>
            <a:r>
              <a:rPr lang="en-US" sz="2400" dirty="0" smtClean="0"/>
              <a:t>National Park Service</a:t>
            </a:r>
          </a:p>
          <a:p>
            <a:r>
              <a:rPr lang="en-US" sz="2400" dirty="0" smtClean="0"/>
              <a:t>MVRPC</a:t>
            </a:r>
            <a:endParaRPr lang="en-US" sz="240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876800" y="914400"/>
            <a:ext cx="4038600" cy="541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Questions to Pursue:</a:t>
            </a:r>
          </a:p>
          <a:p>
            <a:r>
              <a:rPr lang="en-US" i="1" dirty="0" smtClean="0"/>
              <a:t>What do we want from a study?</a:t>
            </a:r>
          </a:p>
          <a:p>
            <a:r>
              <a:rPr lang="en-US" i="1" dirty="0" smtClean="0"/>
              <a:t>Can we afford that kind of study?</a:t>
            </a:r>
          </a:p>
          <a:p>
            <a:r>
              <a:rPr lang="en-US" i="1" dirty="0" smtClean="0"/>
              <a:t>How do we finance the study we want?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088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&amp; Comments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09800" y="4648200"/>
            <a:ext cx="4724400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Matt Lindsay</a:t>
            </a:r>
            <a:br>
              <a:rPr lang="en-US" sz="2400" dirty="0" smtClean="0"/>
            </a:br>
            <a:r>
              <a:rPr lang="en-US" sz="2400" dirty="0" smtClean="0"/>
              <a:t>Manager, Environmental Planning</a:t>
            </a:r>
            <a:br>
              <a:rPr lang="en-US" sz="2400" dirty="0" smtClean="0"/>
            </a:br>
            <a:r>
              <a:rPr lang="en-US" sz="2400" dirty="0" smtClean="0">
                <a:hlinkClick r:id="rId3"/>
              </a:rPr>
              <a:t>mlindsay@mvrpc.org</a:t>
            </a:r>
            <a:endParaRPr lang="en-US" sz="2400" dirty="0" smtClean="0"/>
          </a:p>
          <a:p>
            <a:pPr algn="ctr"/>
            <a:r>
              <a:rPr lang="en-US" sz="2400" dirty="0" smtClean="0"/>
              <a:t>937.531.6548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8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VRPC Color Bar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Gold Divider - Transpor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aroon Divider - Ag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Navy Divider - Gene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rral Divider - Exec Direct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Gray Divider - Gener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Gray Divider - Gener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VRPC Color Bar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oon - Agency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ral Executive Director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old - Transportation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ight Blue - Environment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avy - General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reen - Regional Planning ">
  <a:themeElements>
    <a:clrScheme name="MVRPC">
      <a:dk1>
        <a:srgbClr val="2C2C2D"/>
      </a:dk1>
      <a:lt1>
        <a:sysClr val="window" lastClr="FFFFFF"/>
      </a:lt1>
      <a:dk2>
        <a:srgbClr val="58595B"/>
      </a:dk2>
      <a:lt2>
        <a:srgbClr val="EEECE1"/>
      </a:lt2>
      <a:accent1>
        <a:srgbClr val="651D32"/>
      </a:accent1>
      <a:accent2>
        <a:srgbClr val="FFB81C"/>
      </a:accent2>
      <a:accent3>
        <a:srgbClr val="B9D9EB"/>
      </a:accent3>
      <a:accent4>
        <a:srgbClr val="8A8D4A"/>
      </a:accent4>
      <a:accent5>
        <a:srgbClr val="002B49"/>
      </a:accent5>
      <a:accent6>
        <a:srgbClr val="58595B"/>
      </a:accent6>
      <a:hlink>
        <a:srgbClr val="E04E39"/>
      </a:hlink>
      <a:folHlink>
        <a:srgbClr val="E04E39"/>
      </a:folHlink>
    </a:clrScheme>
    <a:fontScheme name="MVRPC">
      <a:majorFont>
        <a:latin typeface="Proxima Nov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Green Divider - Regional Plan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</TotalTime>
  <Words>162</Words>
  <Application>Microsoft Office PowerPoint</Application>
  <PresentationFormat>On-screen Show (4:3)</PresentationFormat>
  <Paragraphs>53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1_MVRPC Color Bar</vt:lpstr>
      <vt:lpstr>MVRPC Color Bar</vt:lpstr>
      <vt:lpstr>Maroon - Agency</vt:lpstr>
      <vt:lpstr>Coral Executive Director</vt:lpstr>
      <vt:lpstr>Gold - Transportation</vt:lpstr>
      <vt:lpstr>Light Blue - Environment</vt:lpstr>
      <vt:lpstr>Navy - General</vt:lpstr>
      <vt:lpstr>Green - Regional Planning </vt:lpstr>
      <vt:lpstr>Green Divider - Regional Planning</vt:lpstr>
      <vt:lpstr>Gold Divider - Transportation</vt:lpstr>
      <vt:lpstr>Maroon Divider - Agency</vt:lpstr>
      <vt:lpstr>Navy Divider - General</vt:lpstr>
      <vt:lpstr>Corral Divider - Exec Director</vt:lpstr>
      <vt:lpstr>Gray Divider - Generic</vt:lpstr>
      <vt:lpstr>1_Gray Divider - Generic</vt:lpstr>
      <vt:lpstr>PowerPoint Presentation</vt:lpstr>
      <vt:lpstr>Miami Valley Trail User Surveys</vt:lpstr>
      <vt:lpstr>Comparable Studies</vt:lpstr>
      <vt:lpstr>Comparable Studies</vt:lpstr>
      <vt:lpstr>Comparable Studies</vt:lpstr>
      <vt:lpstr>Two Proposals in Hand</vt:lpstr>
      <vt:lpstr>Steering Committee – January 25 in Xenia</vt:lpstr>
      <vt:lpstr>Questions &amp; Comments</vt:lpstr>
    </vt:vector>
  </TitlesOfParts>
  <Company>Miami Valley Regional Planning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MVRPC</dc:creator>
  <cp:lastModifiedBy>MVRPC</cp:lastModifiedBy>
  <cp:revision>102</cp:revision>
  <cp:lastPrinted>2017-08-28T18:13:28Z</cp:lastPrinted>
  <dcterms:created xsi:type="dcterms:W3CDTF">2017-08-16T18:29:52Z</dcterms:created>
  <dcterms:modified xsi:type="dcterms:W3CDTF">2019-01-14T20:48:19Z</dcterms:modified>
</cp:coreProperties>
</file>