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18"/>
  </p:notesMasterIdLst>
  <p:sldIdLst>
    <p:sldId id="256" r:id="rId2"/>
    <p:sldId id="258" r:id="rId3"/>
    <p:sldId id="260" r:id="rId4"/>
    <p:sldId id="261" r:id="rId5"/>
    <p:sldId id="262" r:id="rId6"/>
    <p:sldId id="272" r:id="rId7"/>
    <p:sldId id="264" r:id="rId8"/>
    <p:sldId id="275" r:id="rId9"/>
    <p:sldId id="276" r:id="rId10"/>
    <p:sldId id="279" r:id="rId11"/>
    <p:sldId id="278" r:id="rId12"/>
    <p:sldId id="281" r:id="rId13"/>
    <p:sldId id="277" r:id="rId14"/>
    <p:sldId id="280" r:id="rId15"/>
    <p:sldId id="273" r:id="rId16"/>
    <p:sldId id="274" r:id="rId17"/>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5814" autoAdjust="0"/>
  </p:normalViewPr>
  <p:slideViewPr>
    <p:cSldViewPr>
      <p:cViewPr>
        <p:scale>
          <a:sx n="92" d="100"/>
          <a:sy n="92" d="100"/>
        </p:scale>
        <p:origin x="-119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702314" y="4421824"/>
            <a:ext cx="5618479" cy="4189094"/>
          </a:xfrm>
          <a:prstGeom prst="rect">
            <a:avLst/>
          </a:prstGeom>
          <a:noFill/>
          <a:ln>
            <a:noFill/>
          </a:ln>
        </p:spPr>
        <p:txBody>
          <a:bodyPr lIns="91562" tIns="91562" rIns="91562" bIns="91562" anchor="t" anchorCtr="0"/>
          <a:lstStyle>
            <a:lvl1pPr marL="0" marR="0" lvl="0" indent="0" algn="l" rtl="0">
              <a:spcBef>
                <a:spcPts val="0"/>
              </a:spcBef>
              <a:defRPr sz="1100" b="0" i="0" u="none" strike="noStrike" cap="none">
                <a:solidFill>
                  <a:schemeClr val="dk1"/>
                </a:solidFill>
                <a:latin typeface="Arial"/>
                <a:ea typeface="Arial"/>
                <a:cs typeface="Arial"/>
                <a:sym typeface="Arial"/>
              </a:defRPr>
            </a:lvl1pPr>
            <a:lvl2pPr marL="457200" marR="0" lvl="1" indent="0" algn="l" rtl="0">
              <a:spcBef>
                <a:spcPts val="0"/>
              </a:spcBef>
              <a:defRPr sz="1100" b="0" i="0" u="none" strike="noStrike" cap="none">
                <a:solidFill>
                  <a:schemeClr val="dk1"/>
                </a:solidFill>
                <a:latin typeface="Arial"/>
                <a:ea typeface="Arial"/>
                <a:cs typeface="Arial"/>
                <a:sym typeface="Arial"/>
              </a:defRPr>
            </a:lvl2pPr>
            <a:lvl3pPr marL="914400" marR="0" lvl="2" indent="0" algn="l" rtl="0">
              <a:spcBef>
                <a:spcPts val="0"/>
              </a:spcBef>
              <a:defRPr sz="1100" b="0" i="0" u="none" strike="noStrike" cap="none">
                <a:solidFill>
                  <a:schemeClr val="dk1"/>
                </a:solidFill>
                <a:latin typeface="Arial"/>
                <a:ea typeface="Arial"/>
                <a:cs typeface="Arial"/>
                <a:sym typeface="Arial"/>
              </a:defRPr>
            </a:lvl3pPr>
            <a:lvl4pPr marL="1371600" marR="0" lvl="3" indent="0" algn="l" rtl="0">
              <a:spcBef>
                <a:spcPts val="0"/>
              </a:spcBef>
              <a:defRPr sz="1100" b="0" i="0" u="none" strike="noStrike" cap="none">
                <a:solidFill>
                  <a:schemeClr val="dk1"/>
                </a:solidFill>
                <a:latin typeface="Arial"/>
                <a:ea typeface="Arial"/>
                <a:cs typeface="Arial"/>
                <a:sym typeface="Arial"/>
              </a:defRPr>
            </a:lvl4pPr>
            <a:lvl5pPr marL="1828800" marR="0" lvl="4" indent="0" algn="l" rtl="0">
              <a:spcBef>
                <a:spcPts val="0"/>
              </a:spcBef>
              <a:defRPr sz="1100" b="0" i="0" u="none" strike="noStrike" cap="none">
                <a:solidFill>
                  <a:schemeClr val="dk1"/>
                </a:solidFill>
                <a:latin typeface="Arial"/>
                <a:ea typeface="Arial"/>
                <a:cs typeface="Arial"/>
                <a:sym typeface="Arial"/>
              </a:defRPr>
            </a:lvl5pPr>
            <a:lvl6pPr marL="2286000" marR="0" lvl="5" indent="0" algn="l" rtl="0">
              <a:spcBef>
                <a:spcPts val="0"/>
              </a:spcBef>
              <a:defRPr sz="1100" b="0" i="0" u="none" strike="noStrike" cap="none">
                <a:solidFill>
                  <a:schemeClr val="dk1"/>
                </a:solidFill>
                <a:latin typeface="Arial"/>
                <a:ea typeface="Arial"/>
                <a:cs typeface="Arial"/>
                <a:sym typeface="Arial"/>
              </a:defRPr>
            </a:lvl6pPr>
            <a:lvl7pPr marL="2743200" marR="0" lvl="6" indent="0" algn="l" rtl="0">
              <a:spcBef>
                <a:spcPts val="0"/>
              </a:spcBef>
              <a:defRPr sz="1100" b="0" i="0" u="none" strike="noStrike" cap="none">
                <a:solidFill>
                  <a:schemeClr val="dk1"/>
                </a:solidFill>
                <a:latin typeface="Arial"/>
                <a:ea typeface="Arial"/>
                <a:cs typeface="Arial"/>
                <a:sym typeface="Arial"/>
              </a:defRPr>
            </a:lvl7pPr>
            <a:lvl8pPr marL="3200400" marR="0" lvl="7" indent="0" algn="l" rtl="0">
              <a:spcBef>
                <a:spcPts val="0"/>
              </a:spcBef>
              <a:defRPr sz="1100" b="0" i="0" u="none" strike="noStrike" cap="none">
                <a:solidFill>
                  <a:schemeClr val="dk1"/>
                </a:solidFill>
                <a:latin typeface="Arial"/>
                <a:ea typeface="Arial"/>
                <a:cs typeface="Arial"/>
                <a:sym typeface="Arial"/>
              </a:defRPr>
            </a:lvl8pPr>
            <a:lvl9pPr marL="3657600" marR="0" lvl="8" indent="0" algn="l" rtl="0">
              <a:spcBef>
                <a:spcPts val="0"/>
              </a:spcBef>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761329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8" name="Shape 11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11</a:t>
            </a:fld>
            <a:endParaRPr lang="en-US" sz="1200">
              <a:latin typeface="Calibri"/>
              <a:ea typeface="Calibri"/>
              <a:cs typeface="Calibri"/>
              <a:sym typeface="Calibri"/>
            </a:endParaRPr>
          </a:p>
        </p:txBody>
      </p:sp>
    </p:spTree>
    <p:extLst>
      <p:ext uri="{BB962C8B-B14F-4D97-AF65-F5344CB8AC3E}">
        <p14:creationId xmlns:p14="http://schemas.microsoft.com/office/powerpoint/2010/main" val="184390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12</a:t>
            </a:fld>
            <a:endParaRPr lang="en-US" sz="1200">
              <a:latin typeface="Calibri"/>
              <a:ea typeface="Calibri"/>
              <a:cs typeface="Calibri"/>
              <a:sym typeface="Calibri"/>
            </a:endParaRPr>
          </a:p>
        </p:txBody>
      </p:sp>
    </p:spTree>
    <p:extLst>
      <p:ext uri="{BB962C8B-B14F-4D97-AF65-F5344CB8AC3E}">
        <p14:creationId xmlns:p14="http://schemas.microsoft.com/office/powerpoint/2010/main" val="303423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13</a:t>
            </a:fld>
            <a:endParaRPr lang="en-US" sz="1200">
              <a:latin typeface="Calibri"/>
              <a:ea typeface="Calibri"/>
              <a:cs typeface="Calibri"/>
              <a:sym typeface="Calibri"/>
            </a:endParaRPr>
          </a:p>
        </p:txBody>
      </p:sp>
    </p:spTree>
    <p:extLst>
      <p:ext uri="{BB962C8B-B14F-4D97-AF65-F5344CB8AC3E}">
        <p14:creationId xmlns:p14="http://schemas.microsoft.com/office/powerpoint/2010/main" val="22314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14</a:t>
            </a:fld>
            <a:endParaRPr lang="en-US" sz="1200">
              <a:latin typeface="Calibri"/>
              <a:ea typeface="Calibri"/>
              <a:cs typeface="Calibri"/>
              <a:sym typeface="Calibri"/>
            </a:endParaRPr>
          </a:p>
        </p:txBody>
      </p:sp>
    </p:spTree>
    <p:extLst>
      <p:ext uri="{BB962C8B-B14F-4D97-AF65-F5344CB8AC3E}">
        <p14:creationId xmlns:p14="http://schemas.microsoft.com/office/powerpoint/2010/main" val="375929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15</a:t>
            </a:fld>
            <a:endParaRPr lang="en-US" sz="1200">
              <a:latin typeface="Calibri"/>
              <a:ea typeface="Calibri"/>
              <a:cs typeface="Calibri"/>
              <a:sym typeface="Calibri"/>
            </a:endParaRPr>
          </a:p>
        </p:txBody>
      </p:sp>
    </p:spTree>
    <p:extLst>
      <p:ext uri="{BB962C8B-B14F-4D97-AF65-F5344CB8AC3E}">
        <p14:creationId xmlns:p14="http://schemas.microsoft.com/office/powerpoint/2010/main" val="368709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16</a:t>
            </a:fld>
            <a:endParaRPr lang="en-US" sz="1200">
              <a:latin typeface="Calibri"/>
              <a:ea typeface="Calibri"/>
              <a:cs typeface="Calibri"/>
              <a:sym typeface="Calibri"/>
            </a:endParaRPr>
          </a:p>
        </p:txBody>
      </p:sp>
    </p:spTree>
    <p:extLst>
      <p:ext uri="{BB962C8B-B14F-4D97-AF65-F5344CB8AC3E}">
        <p14:creationId xmlns:p14="http://schemas.microsoft.com/office/powerpoint/2010/main" val="198907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5" name="Shape 135"/>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r>
              <a:rPr lang="en-US" i="1" dirty="0"/>
              <a:t>WRN Ambassadors come in all different shapes and sizes but can be grouped into 3 types.  </a:t>
            </a:r>
          </a:p>
        </p:txBody>
      </p:sp>
      <p:sp>
        <p:nvSpPr>
          <p:cNvPr id="136" name="Shape 136"/>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2</a:t>
            </a:fld>
            <a:endParaRPr lang="en-US"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3</a:t>
            </a:fld>
            <a:endParaRPr lang="en-US" sz="12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 name="Shape 169"/>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70" name="Shape 170"/>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4</a:t>
            </a:fld>
            <a:endParaRPr lang="en-US"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5863" y="700088"/>
            <a:ext cx="4652962" cy="3489325"/>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2824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7</a:t>
            </a:fld>
            <a:endParaRPr lang="en-US" sz="1200">
              <a:latin typeface="Calibri"/>
              <a:ea typeface="Calibri"/>
              <a:cs typeface="Calibri"/>
              <a:sym typeface="Calibri"/>
            </a:endParaRPr>
          </a:p>
        </p:txBody>
      </p:sp>
    </p:spTree>
    <p:extLst>
      <p:ext uri="{BB962C8B-B14F-4D97-AF65-F5344CB8AC3E}">
        <p14:creationId xmlns:p14="http://schemas.microsoft.com/office/powerpoint/2010/main" val="98833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8</a:t>
            </a:fld>
            <a:endParaRPr lang="en-US" sz="1200">
              <a:latin typeface="Calibri"/>
              <a:ea typeface="Calibri"/>
              <a:cs typeface="Calibri"/>
              <a:sym typeface="Calibri"/>
            </a:endParaRPr>
          </a:p>
        </p:txBody>
      </p:sp>
    </p:spTree>
    <p:extLst>
      <p:ext uri="{BB962C8B-B14F-4D97-AF65-F5344CB8AC3E}">
        <p14:creationId xmlns:p14="http://schemas.microsoft.com/office/powerpoint/2010/main" val="139936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364514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5863" y="700088"/>
            <a:ext cx="4652962"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 name="Shape 158"/>
          <p:cNvSpPr txBox="1">
            <a:spLocks noGrp="1"/>
          </p:cNvSpPr>
          <p:nvPr>
            <p:ph type="body" idx="1"/>
          </p:nvPr>
        </p:nvSpPr>
        <p:spPr>
          <a:xfrm>
            <a:off x="702314" y="4421824"/>
            <a:ext cx="5618479" cy="4189094"/>
          </a:xfrm>
          <a:prstGeom prst="rect">
            <a:avLst/>
          </a:prstGeom>
          <a:noFill/>
          <a:ln>
            <a:noFill/>
          </a:ln>
        </p:spPr>
        <p:txBody>
          <a:bodyPr lIns="92864" tIns="92864" rIns="92864" bIns="92864" anchor="t" anchorCtr="0">
            <a:noAutofit/>
          </a:bodyPr>
          <a:lstStyle/>
          <a:p>
            <a:pPr>
              <a:buSzPct val="25000"/>
            </a:pPr>
            <a:endParaRPr lang="en-US" i="1" dirty="0"/>
          </a:p>
        </p:txBody>
      </p:sp>
      <p:sp>
        <p:nvSpPr>
          <p:cNvPr id="159" name="Shape 159"/>
          <p:cNvSpPr txBox="1">
            <a:spLocks noGrp="1"/>
          </p:cNvSpPr>
          <p:nvPr>
            <p:ph type="sldNum" idx="12"/>
          </p:nvPr>
        </p:nvSpPr>
        <p:spPr>
          <a:xfrm>
            <a:off x="3977530" y="8841738"/>
            <a:ext cx="3043979" cy="465773"/>
          </a:xfrm>
          <a:prstGeom prst="rect">
            <a:avLst/>
          </a:prstGeom>
          <a:noFill/>
          <a:ln>
            <a:noFill/>
          </a:ln>
        </p:spPr>
        <p:txBody>
          <a:bodyPr lIns="91562" tIns="45769" rIns="91562" bIns="45769" anchor="t" anchorCtr="0">
            <a:noAutofit/>
          </a:bodyPr>
          <a:lstStyle/>
          <a:p>
            <a:pPr>
              <a:buClr>
                <a:srgbClr val="000000"/>
              </a:buClr>
              <a:buSzPct val="25000"/>
            </a:pPr>
            <a:fld id="{00000000-1234-1234-1234-123412341234}" type="slidenum">
              <a:rPr lang="en-US" sz="1200">
                <a:latin typeface="Calibri"/>
                <a:ea typeface="Calibri"/>
                <a:cs typeface="Calibri"/>
                <a:sym typeface="Calibri"/>
              </a:rPr>
              <a:pPr>
                <a:buClr>
                  <a:srgbClr val="000000"/>
                </a:buClr>
                <a:buSzPct val="25000"/>
              </a:pPr>
              <a:t>10</a:t>
            </a:fld>
            <a:endParaRPr lang="en-US" sz="1200">
              <a:latin typeface="Calibri"/>
              <a:ea typeface="Calibri"/>
              <a:cs typeface="Calibri"/>
              <a:sym typeface="Calibri"/>
            </a:endParaRPr>
          </a:p>
        </p:txBody>
      </p:sp>
    </p:spTree>
    <p:extLst>
      <p:ext uri="{BB962C8B-B14F-4D97-AF65-F5344CB8AC3E}">
        <p14:creationId xmlns:p14="http://schemas.microsoft.com/office/powerpoint/2010/main" val="260004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withbackground">
    <p:spTree>
      <p:nvGrpSpPr>
        <p:cNvPr id="1" name="Shape 10"/>
        <p:cNvGrpSpPr/>
        <p:nvPr/>
      </p:nvGrpSpPr>
      <p:grpSpPr>
        <a:xfrm>
          <a:off x="0" y="0"/>
          <a:ext cx="0" cy="0"/>
          <a:chOff x="0" y="0"/>
          <a:chExt cx="0" cy="0"/>
        </a:xfrm>
      </p:grpSpPr>
      <p:sp>
        <p:nvSpPr>
          <p:cNvPr id="11" name="Shape 11"/>
          <p:cNvSpPr txBox="1">
            <a:spLocks noGrp="1"/>
          </p:cNvSpPr>
          <p:nvPr>
            <p:ph type="subTitle" idx="1"/>
          </p:nvPr>
        </p:nvSpPr>
        <p:spPr>
          <a:xfrm>
            <a:off x="1066800" y="609600"/>
            <a:ext cx="7010400" cy="381000"/>
          </a:xfrm>
          <a:prstGeom prst="rect">
            <a:avLst/>
          </a:prstGeom>
          <a:noFill/>
          <a:ln>
            <a:noFill/>
          </a:ln>
        </p:spPr>
        <p:txBody>
          <a:bodyPr lIns="91425" tIns="91425" rIns="91425" bIns="91425" anchor="ctr" anchorCtr="0"/>
          <a:lstStyle>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ctrTitle"/>
          </p:nvPr>
        </p:nvSpPr>
        <p:spPr>
          <a:xfrm>
            <a:off x="1066800" y="76200"/>
            <a:ext cx="7010400" cy="533399"/>
          </a:xfrm>
          <a:prstGeom prst="rect">
            <a:avLst/>
          </a:prstGeom>
          <a:noFill/>
          <a:ln>
            <a:noFill/>
          </a:ln>
        </p:spPr>
        <p:txBody>
          <a:bodyPr lIns="91425" tIns="91425" rIns="91425" bIns="91425" anchor="ctr" anchorCtr="0"/>
          <a:lstStyle>
            <a:lvl1pPr marL="0" marR="0" lvl="0" indent="304800" algn="ctr" rtl="0">
              <a:lnSpc>
                <a:spcPct val="100000"/>
              </a:lnSpc>
              <a:spcBef>
                <a:spcPts val="0"/>
              </a:spcBef>
              <a:spcAft>
                <a:spcPts val="0"/>
              </a:spcAft>
              <a:buClr>
                <a:schemeClr val="dk1"/>
              </a:buClr>
              <a:buFont typeface="Arial"/>
              <a:buNone/>
              <a:defRPr sz="3600" b="1" i="0" u="none" strike="noStrike" cap="none">
                <a:solidFill>
                  <a:srgbClr val="FFFFFF"/>
                </a:solidFill>
                <a:latin typeface="Calibri"/>
                <a:ea typeface="Calibri"/>
                <a:cs typeface="Calibri"/>
                <a:sym typeface="Calibri"/>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24000" y="0"/>
            <a:ext cx="7619999" cy="1371599"/>
          </a:xfrm>
          <a:prstGeom prst="rect">
            <a:avLst/>
          </a:prstGeom>
          <a:noFill/>
          <a:ln>
            <a:noFill/>
          </a:ln>
        </p:spPr>
        <p:txBody>
          <a:bodyPr lIns="91425" tIns="91425" rIns="91425" bIns="91425" anchor="t" anchorCtr="0"/>
          <a:lstStyle>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 name="Shape 15"/>
          <p:cNvSpPr txBox="1">
            <a:spLocks noGrp="1"/>
          </p:cNvSpPr>
          <p:nvPr>
            <p:ph type="body" idx="1"/>
          </p:nvPr>
        </p:nvSpPr>
        <p:spPr>
          <a:xfrm>
            <a:off x="304800" y="1676400"/>
            <a:ext cx="8534399" cy="4876799"/>
          </a:xfrm>
          <a:prstGeom prst="rect">
            <a:avLst/>
          </a:prstGeom>
          <a:noFill/>
          <a:ln>
            <a:noFill/>
          </a:ln>
        </p:spPr>
        <p:txBody>
          <a:bodyPr lIns="91425" tIns="91425" rIns="91425" bIns="91425" anchor="t" anchorCtr="0"/>
          <a:lstStyle>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7010400" y="6553200"/>
            <a:ext cx="21335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ullets">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304800" y="1371600"/>
            <a:ext cx="8534399" cy="4572000"/>
          </a:xfrm>
          <a:prstGeom prst="rect">
            <a:avLst/>
          </a:prstGeom>
          <a:noFill/>
          <a:ln>
            <a:noFill/>
          </a:ln>
        </p:spPr>
        <p:txBody>
          <a:bodyPr lIns="91425" tIns="91425" rIns="91425" bIns="91425" anchor="t" anchorCtr="0"/>
          <a:lstStyle>
            <a:lvl1pPr marL="285750" lvl="0" indent="-133350" rtl="0">
              <a:spcBef>
                <a:spcPts val="0"/>
              </a:spcBef>
              <a:buFont typeface="Arial"/>
              <a:buChar char="•"/>
              <a:defRPr sz="2400" b="1">
                <a:latin typeface="Calibri"/>
                <a:ea typeface="Calibri"/>
                <a:cs typeface="Calibri"/>
                <a:sym typeface="Calibri"/>
              </a:defRPr>
            </a:lvl1pPr>
            <a:lvl2pPr marL="285750" lvl="1" indent="-133350" rtl="0">
              <a:spcBef>
                <a:spcPts val="0"/>
              </a:spcBef>
              <a:buFont typeface="Arial"/>
              <a:buChar char="•"/>
              <a:defRPr sz="2400" b="1">
                <a:latin typeface="Calibri"/>
                <a:ea typeface="Calibri"/>
                <a:cs typeface="Calibri"/>
                <a:sym typeface="Calibri"/>
              </a:defRPr>
            </a:lvl2pPr>
            <a:lvl3pPr marL="285750" lvl="2" indent="-133350" rtl="0">
              <a:spcBef>
                <a:spcPts val="0"/>
              </a:spcBef>
              <a:buFont typeface="Arial"/>
              <a:buChar char="•"/>
              <a:defRPr sz="2400" b="1">
                <a:latin typeface="Calibri"/>
                <a:ea typeface="Calibri"/>
                <a:cs typeface="Calibri"/>
                <a:sym typeface="Calibri"/>
              </a:defRPr>
            </a:lvl3pPr>
            <a:lvl4pPr marL="285750" lvl="3" indent="-133350" rtl="0">
              <a:spcBef>
                <a:spcPts val="0"/>
              </a:spcBef>
              <a:buFont typeface="Arial"/>
              <a:buChar char="•"/>
              <a:defRPr sz="2400" b="1">
                <a:latin typeface="Calibri"/>
                <a:ea typeface="Calibri"/>
                <a:cs typeface="Calibri"/>
                <a:sym typeface="Calibri"/>
              </a:defRPr>
            </a:lvl4pPr>
            <a:lvl5pPr marL="285750" lvl="4" indent="-133350" rtl="0">
              <a:spcBef>
                <a:spcPts val="0"/>
              </a:spcBef>
              <a:buFont typeface="Arial"/>
              <a:buChar char="•"/>
              <a:defRPr sz="2400" b="1">
                <a:latin typeface="Calibri"/>
                <a:ea typeface="Calibri"/>
                <a:cs typeface="Calibri"/>
                <a:sym typeface="Calibri"/>
              </a:defRPr>
            </a:lvl5pPr>
            <a:lvl6pPr lvl="5" rtl="0">
              <a:spcBef>
                <a:spcPts val="0"/>
              </a:spcBef>
              <a:defRPr sz="1400" b="0" i="0" u="none" strike="noStrike" cap="none">
                <a:solidFill>
                  <a:srgbClr val="000000"/>
                </a:solidFill>
                <a:latin typeface="Arial"/>
                <a:ea typeface="Arial"/>
                <a:cs typeface="Arial"/>
                <a:sym typeface="Arial"/>
              </a:defRPr>
            </a:lvl6pPr>
            <a:lvl7pPr lvl="6" rtl="0">
              <a:spcBef>
                <a:spcPts val="0"/>
              </a:spcBef>
              <a:defRPr sz="1400" b="0" i="0" u="none" strike="noStrike" cap="none">
                <a:solidFill>
                  <a:srgbClr val="000000"/>
                </a:solidFill>
                <a:latin typeface="Arial"/>
                <a:ea typeface="Arial"/>
                <a:cs typeface="Arial"/>
                <a:sym typeface="Arial"/>
              </a:defRPr>
            </a:lvl7pPr>
            <a:lvl8pPr lvl="7" rtl="0">
              <a:spcBef>
                <a:spcPts val="0"/>
              </a:spcBef>
              <a:defRPr sz="1400" b="0" i="0" u="none" strike="noStrike" cap="none">
                <a:solidFill>
                  <a:srgbClr val="000000"/>
                </a:solidFill>
                <a:latin typeface="Arial"/>
                <a:ea typeface="Arial"/>
                <a:cs typeface="Arial"/>
                <a:sym typeface="Arial"/>
              </a:defRPr>
            </a:lvl8pPr>
            <a:lvl9pPr lvl="8" rtl="0">
              <a:spcBef>
                <a:spcPts val="0"/>
              </a:spcBef>
              <a:defRPr sz="14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ctrTitle"/>
          </p:nvPr>
        </p:nvSpPr>
        <p:spPr>
          <a:xfrm>
            <a:off x="1066800" y="76200"/>
            <a:ext cx="7010400" cy="533399"/>
          </a:xfrm>
          <a:prstGeom prst="rect">
            <a:avLst/>
          </a:prstGeom>
          <a:noFill/>
          <a:ln>
            <a:noFill/>
          </a:ln>
        </p:spPr>
        <p:txBody>
          <a:bodyPr lIns="91425" tIns="91425" rIns="91425" bIns="91425" anchor="ctr" anchorCtr="0"/>
          <a:lstStyle>
            <a:lvl1pPr marL="0" marR="0" lvl="0" indent="304800" algn="ctr" rtl="0">
              <a:lnSpc>
                <a:spcPct val="100000"/>
              </a:lnSpc>
              <a:spcBef>
                <a:spcPts val="0"/>
              </a:spcBef>
              <a:spcAft>
                <a:spcPts val="0"/>
              </a:spcAft>
              <a:buClr>
                <a:schemeClr val="dk1"/>
              </a:buClr>
              <a:buFont typeface="Arial"/>
              <a:buNone/>
              <a:defRPr sz="3600" b="1" i="0" u="none" strike="noStrike" cap="none">
                <a:solidFill>
                  <a:srgbClr val="FFFFFF"/>
                </a:solidFill>
                <a:latin typeface="Calibri"/>
                <a:ea typeface="Calibri"/>
                <a:cs typeface="Calibri"/>
                <a:sym typeface="Calibri"/>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ubTitle" idx="2"/>
          </p:nvPr>
        </p:nvSpPr>
        <p:spPr>
          <a:xfrm>
            <a:off x="1066800" y="609600"/>
            <a:ext cx="7010400" cy="381000"/>
          </a:xfrm>
          <a:prstGeom prst="rect">
            <a:avLst/>
          </a:prstGeom>
          <a:noFill/>
          <a:ln>
            <a:noFill/>
          </a:ln>
        </p:spPr>
        <p:txBody>
          <a:bodyPr lIns="91425" tIns="91425" rIns="91425" bIns="91425" anchor="ctr" anchorCtr="0"/>
          <a:lstStyle>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icture">
    <p:spTree>
      <p:nvGrpSpPr>
        <p:cNvPr id="1" name="Shape 23"/>
        <p:cNvGrpSpPr/>
        <p:nvPr/>
      </p:nvGrpSpPr>
      <p:grpSpPr>
        <a:xfrm>
          <a:off x="0" y="0"/>
          <a:ext cx="0" cy="0"/>
          <a:chOff x="0" y="0"/>
          <a:chExt cx="0" cy="0"/>
        </a:xfrm>
      </p:grpSpPr>
      <p:sp>
        <p:nvSpPr>
          <p:cNvPr id="24" name="Shape 24"/>
          <p:cNvSpPr txBox="1">
            <a:spLocks noGrp="1"/>
          </p:cNvSpPr>
          <p:nvPr>
            <p:ph type="subTitle" idx="1"/>
          </p:nvPr>
        </p:nvSpPr>
        <p:spPr>
          <a:xfrm>
            <a:off x="1066800" y="609600"/>
            <a:ext cx="7010400" cy="381000"/>
          </a:xfrm>
          <a:prstGeom prst="rect">
            <a:avLst/>
          </a:prstGeom>
          <a:noFill/>
          <a:ln>
            <a:noFill/>
          </a:ln>
        </p:spPr>
        <p:txBody>
          <a:bodyPr lIns="91425" tIns="91425" rIns="91425" bIns="91425" anchor="ctr" anchorCtr="0"/>
          <a:lstStyle>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
        <p:nvSpPr>
          <p:cNvPr id="25" name="Shape 25"/>
          <p:cNvSpPr txBox="1">
            <a:spLocks noGrp="1"/>
          </p:cNvSpPr>
          <p:nvPr>
            <p:ph type="ctrTitle"/>
          </p:nvPr>
        </p:nvSpPr>
        <p:spPr>
          <a:xfrm>
            <a:off x="1066800" y="76200"/>
            <a:ext cx="7010400" cy="533399"/>
          </a:xfrm>
          <a:prstGeom prst="rect">
            <a:avLst/>
          </a:prstGeom>
          <a:noFill/>
          <a:ln>
            <a:noFill/>
          </a:ln>
        </p:spPr>
        <p:txBody>
          <a:bodyPr lIns="91425" tIns="91425" rIns="91425" bIns="91425" anchor="ctr" anchorCtr="0"/>
          <a:lstStyle>
            <a:lvl1pPr marL="0" marR="0" lvl="0" indent="304800" algn="ctr" rtl="0">
              <a:lnSpc>
                <a:spcPct val="100000"/>
              </a:lnSpc>
              <a:spcBef>
                <a:spcPts val="0"/>
              </a:spcBef>
              <a:spcAft>
                <a:spcPts val="0"/>
              </a:spcAft>
              <a:buClr>
                <a:schemeClr val="dk1"/>
              </a:buClr>
              <a:buFont typeface="Arial"/>
              <a:buNone/>
              <a:defRPr sz="3600" b="1" i="0" u="none" strike="noStrike" cap="none">
                <a:solidFill>
                  <a:srgbClr val="FFFFFF"/>
                </a:solidFill>
                <a:latin typeface="Calibri"/>
                <a:ea typeface="Calibri"/>
                <a:cs typeface="Calibri"/>
                <a:sym typeface="Calibri"/>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
        <p:nvSpPr>
          <p:cNvPr id="26" name="Shape 26"/>
          <p:cNvSpPr>
            <a:spLocks noGrp="1"/>
          </p:cNvSpPr>
          <p:nvPr>
            <p:ph type="pic" idx="2"/>
          </p:nvPr>
        </p:nvSpPr>
        <p:spPr>
          <a:xfrm>
            <a:off x="990600" y="1600200"/>
            <a:ext cx="7162799" cy="3733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800" b="1"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edia">
    <p:spTree>
      <p:nvGrpSpPr>
        <p:cNvPr id="1" name="Shape 27"/>
        <p:cNvGrpSpPr/>
        <p:nvPr/>
      </p:nvGrpSpPr>
      <p:grpSpPr>
        <a:xfrm>
          <a:off x="0" y="0"/>
          <a:ext cx="0" cy="0"/>
          <a:chOff x="0" y="0"/>
          <a:chExt cx="0" cy="0"/>
        </a:xfrm>
      </p:grpSpPr>
      <p:sp>
        <p:nvSpPr>
          <p:cNvPr id="28" name="Shape 28"/>
          <p:cNvSpPr txBox="1">
            <a:spLocks noGrp="1"/>
          </p:cNvSpPr>
          <p:nvPr>
            <p:ph type="subTitle" idx="1"/>
          </p:nvPr>
        </p:nvSpPr>
        <p:spPr>
          <a:xfrm>
            <a:off x="1066800" y="609600"/>
            <a:ext cx="7010400" cy="381000"/>
          </a:xfrm>
          <a:prstGeom prst="rect">
            <a:avLst/>
          </a:prstGeom>
          <a:noFill/>
          <a:ln>
            <a:noFill/>
          </a:ln>
        </p:spPr>
        <p:txBody>
          <a:bodyPr lIns="91425" tIns="91425" rIns="91425" bIns="91425" anchor="ctr" anchorCtr="0"/>
          <a:lstStyle>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ctrTitle"/>
          </p:nvPr>
        </p:nvSpPr>
        <p:spPr>
          <a:xfrm>
            <a:off x="1066800" y="76200"/>
            <a:ext cx="7010400" cy="533399"/>
          </a:xfrm>
          <a:prstGeom prst="rect">
            <a:avLst/>
          </a:prstGeom>
          <a:noFill/>
          <a:ln>
            <a:noFill/>
          </a:ln>
        </p:spPr>
        <p:txBody>
          <a:bodyPr lIns="91425" tIns="91425" rIns="91425" bIns="91425" anchor="ctr" anchorCtr="0"/>
          <a:lstStyle>
            <a:lvl1pPr marL="0" marR="0" lvl="0" indent="304800" algn="ctr" rtl="0">
              <a:lnSpc>
                <a:spcPct val="100000"/>
              </a:lnSpc>
              <a:spcBef>
                <a:spcPts val="0"/>
              </a:spcBef>
              <a:spcAft>
                <a:spcPts val="0"/>
              </a:spcAft>
              <a:buClr>
                <a:schemeClr val="dk1"/>
              </a:buClr>
              <a:buFont typeface="Arial"/>
              <a:buNone/>
              <a:defRPr sz="3600" b="1" i="0" u="none" strike="noStrike" cap="none">
                <a:solidFill>
                  <a:srgbClr val="FFFFFF"/>
                </a:solidFill>
                <a:latin typeface="Calibri"/>
                <a:ea typeface="Calibri"/>
                <a:cs typeface="Calibri"/>
                <a:sym typeface="Calibri"/>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
        <p:nvSpPr>
          <p:cNvPr id="30" name="Shape 30"/>
          <p:cNvSpPr>
            <a:spLocks noGrp="1"/>
          </p:cNvSpPr>
          <p:nvPr>
            <p:ph type="media" idx="2"/>
          </p:nvPr>
        </p:nvSpPr>
        <p:spPr>
          <a:xfrm>
            <a:off x="990600" y="1676400"/>
            <a:ext cx="7239000" cy="4038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ext2">
    <p:spTree>
      <p:nvGrpSpPr>
        <p:cNvPr id="1" name="Shape 31"/>
        <p:cNvGrpSpPr/>
        <p:nvPr/>
      </p:nvGrpSpPr>
      <p:grpSpPr>
        <a:xfrm>
          <a:off x="0" y="0"/>
          <a:ext cx="0" cy="0"/>
          <a:chOff x="0" y="0"/>
          <a:chExt cx="0" cy="0"/>
        </a:xfrm>
      </p:grpSpPr>
      <p:sp>
        <p:nvSpPr>
          <p:cNvPr id="32" name="Shape 32"/>
          <p:cNvSpPr txBox="1">
            <a:spLocks noGrp="1"/>
          </p:cNvSpPr>
          <p:nvPr>
            <p:ph type="subTitle" idx="1"/>
          </p:nvPr>
        </p:nvSpPr>
        <p:spPr>
          <a:xfrm>
            <a:off x="1066800" y="609600"/>
            <a:ext cx="7010400" cy="381000"/>
          </a:xfrm>
          <a:prstGeom prst="rect">
            <a:avLst/>
          </a:prstGeom>
          <a:noFill/>
          <a:ln>
            <a:noFill/>
          </a:ln>
        </p:spPr>
        <p:txBody>
          <a:bodyPr lIns="91425" tIns="91425" rIns="91425" bIns="91425" anchor="ctr" anchorCtr="0"/>
          <a:lstStyle>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
        <p:nvSpPr>
          <p:cNvPr id="33" name="Shape 33"/>
          <p:cNvSpPr txBox="1">
            <a:spLocks noGrp="1"/>
          </p:cNvSpPr>
          <p:nvPr>
            <p:ph type="ctrTitle"/>
          </p:nvPr>
        </p:nvSpPr>
        <p:spPr>
          <a:xfrm>
            <a:off x="1066800" y="76200"/>
            <a:ext cx="7010400" cy="533399"/>
          </a:xfrm>
          <a:prstGeom prst="rect">
            <a:avLst/>
          </a:prstGeom>
          <a:noFill/>
          <a:ln>
            <a:noFill/>
          </a:ln>
        </p:spPr>
        <p:txBody>
          <a:bodyPr lIns="91425" tIns="91425" rIns="91425" bIns="91425" anchor="ctr" anchorCtr="0"/>
          <a:lstStyle>
            <a:lvl1pPr marL="0" marR="0" lvl="0" indent="304800" algn="ctr" rtl="0">
              <a:lnSpc>
                <a:spcPct val="100000"/>
              </a:lnSpc>
              <a:spcBef>
                <a:spcPts val="0"/>
              </a:spcBef>
              <a:spcAft>
                <a:spcPts val="0"/>
              </a:spcAft>
              <a:buClr>
                <a:schemeClr val="dk1"/>
              </a:buClr>
              <a:buFont typeface="Arial"/>
              <a:buNone/>
              <a:defRPr sz="3600" b="1" i="0" u="none" strike="noStrike" cap="none">
                <a:solidFill>
                  <a:srgbClr val="FFFFFF"/>
                </a:solidFill>
                <a:latin typeface="Calibri"/>
                <a:ea typeface="Calibri"/>
                <a:cs typeface="Calibri"/>
                <a:sym typeface="Calibri"/>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body" idx="2"/>
          </p:nvPr>
        </p:nvSpPr>
        <p:spPr>
          <a:xfrm>
            <a:off x="914400" y="1371600"/>
            <a:ext cx="7315200" cy="4495800"/>
          </a:xfrm>
          <a:prstGeom prst="rect">
            <a:avLst/>
          </a:prstGeom>
          <a:noFill/>
          <a:ln>
            <a:noFill/>
          </a:ln>
        </p:spPr>
        <p:txBody>
          <a:bodyPr lIns="91425" tIns="91425" rIns="91425" bIns="91425" anchor="t" anchorCtr="0"/>
          <a:lstStyle>
            <a:lvl1pPr lvl="0" rtl="0">
              <a:spcBef>
                <a:spcPts val="0"/>
              </a:spcBef>
              <a:defRPr sz="1800" b="1">
                <a:latin typeface="Calibri"/>
                <a:ea typeface="Calibri"/>
                <a:cs typeface="Calibri"/>
                <a:sym typeface="Calibri"/>
              </a:defRPr>
            </a:lvl1pPr>
            <a:lvl2pPr lvl="1" rtl="0">
              <a:spcBef>
                <a:spcPts val="0"/>
              </a:spcBef>
              <a:defRPr sz="1800" b="1">
                <a:latin typeface="Calibri"/>
                <a:ea typeface="Calibri"/>
                <a:cs typeface="Calibri"/>
                <a:sym typeface="Calibri"/>
              </a:defRPr>
            </a:lvl2pPr>
            <a:lvl3pPr lvl="2" rtl="0">
              <a:spcBef>
                <a:spcPts val="0"/>
              </a:spcBef>
              <a:defRPr sz="1800" b="1">
                <a:latin typeface="Calibri"/>
                <a:ea typeface="Calibri"/>
                <a:cs typeface="Calibri"/>
                <a:sym typeface="Calibri"/>
              </a:defRPr>
            </a:lvl3pPr>
            <a:lvl4pPr lvl="3" rtl="0">
              <a:spcBef>
                <a:spcPts val="0"/>
              </a:spcBef>
              <a:defRPr sz="1800" b="1">
                <a:latin typeface="Calibri"/>
                <a:ea typeface="Calibri"/>
                <a:cs typeface="Calibri"/>
                <a:sym typeface="Calibri"/>
              </a:defRPr>
            </a:lvl4pPr>
            <a:lvl5pPr lvl="4" rtl="0">
              <a:spcBef>
                <a:spcPts val="0"/>
              </a:spcBef>
              <a:defRPr sz="1800" b="1">
                <a:latin typeface="Calibri"/>
                <a:ea typeface="Calibri"/>
                <a:cs typeface="Calibri"/>
                <a:sym typeface="Calibri"/>
              </a:defRPr>
            </a:lvl5pPr>
            <a:lvl6pPr lvl="5" rtl="0">
              <a:spcBef>
                <a:spcPts val="0"/>
              </a:spcBef>
              <a:defRPr sz="1400" b="0" i="0" u="none" strike="noStrike" cap="none">
                <a:solidFill>
                  <a:srgbClr val="000000"/>
                </a:solidFill>
                <a:latin typeface="Arial"/>
                <a:ea typeface="Arial"/>
                <a:cs typeface="Arial"/>
                <a:sym typeface="Arial"/>
              </a:defRPr>
            </a:lvl6pPr>
            <a:lvl7pPr lvl="6" rtl="0">
              <a:spcBef>
                <a:spcPts val="0"/>
              </a:spcBef>
              <a:defRPr sz="1400" b="0" i="0" u="none" strike="noStrike" cap="none">
                <a:solidFill>
                  <a:srgbClr val="000000"/>
                </a:solidFill>
                <a:latin typeface="Arial"/>
                <a:ea typeface="Arial"/>
                <a:cs typeface="Arial"/>
                <a:sym typeface="Arial"/>
              </a:defRPr>
            </a:lvl7pPr>
            <a:lvl8pPr lvl="7" rtl="0">
              <a:spcBef>
                <a:spcPts val="0"/>
              </a:spcBef>
              <a:defRPr sz="1400" b="0" i="0" u="none" strike="noStrike" cap="none">
                <a:solidFill>
                  <a:srgbClr val="000000"/>
                </a:solidFill>
                <a:latin typeface="Arial"/>
                <a:ea typeface="Arial"/>
                <a:cs typeface="Arial"/>
                <a:sym typeface="Arial"/>
              </a:defRPr>
            </a:lvl8pPr>
            <a:lvl9pPr lvl="8" rtl="0">
              <a:spcBef>
                <a:spcPts val="0"/>
              </a:spcBef>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90432" y="-112294"/>
            <a:ext cx="9535866" cy="1459769"/>
          </a:xfrm>
          <a:prstGeom prst="rect">
            <a:avLst/>
          </a:prstGeom>
          <a:blipFill rotWithShape="1">
            <a:blip r:embed="rId8">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7" name="Shape 7"/>
          <p:cNvSpPr/>
          <p:nvPr/>
        </p:nvSpPr>
        <p:spPr>
          <a:xfrm>
            <a:off x="0" y="6400800"/>
            <a:ext cx="9144000" cy="457200"/>
          </a:xfrm>
          <a:prstGeom prst="rect">
            <a:avLst/>
          </a:prstGeom>
          <a:solidFill>
            <a:srgbClr val="17375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 name="Shape 8"/>
          <p:cNvSpPr txBox="1"/>
          <p:nvPr/>
        </p:nvSpPr>
        <p:spPr>
          <a:xfrm>
            <a:off x="1219200" y="6444753"/>
            <a:ext cx="4876799"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000" b="1" i="1" u="none" strike="noStrike" cap="none">
                <a:solidFill>
                  <a:srgbClr val="FFFFFF"/>
                </a:solidFill>
                <a:latin typeface="Arial"/>
                <a:ea typeface="Arial"/>
                <a:cs typeface="Arial"/>
                <a:sym typeface="Arial"/>
              </a:rPr>
              <a:t>Building a Weather-Ready Nation</a:t>
            </a:r>
          </a:p>
        </p:txBody>
      </p:sp>
      <p:pic>
        <p:nvPicPr>
          <p:cNvPr id="9" name="Shape 9"/>
          <p:cNvPicPr preferRelativeResize="0"/>
          <p:nvPr/>
        </p:nvPicPr>
        <p:blipFill rotWithShape="1">
          <a:blip r:embed="rId9">
            <a:alphaModFix/>
          </a:blip>
          <a:srcRect/>
          <a:stretch/>
        </p:blipFill>
        <p:spPr>
          <a:xfrm>
            <a:off x="152400" y="6467669"/>
            <a:ext cx="990599" cy="323460"/>
          </a:xfrm>
          <a:prstGeom prst="roundRect">
            <a:avLst>
              <a:gd name="adj" fmla="val 16667"/>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25.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19"/>
        <p:cNvGrpSpPr/>
        <p:nvPr/>
      </p:nvGrpSpPr>
      <p:grpSpPr>
        <a:xfrm>
          <a:off x="0" y="0"/>
          <a:ext cx="0" cy="0"/>
          <a:chOff x="0" y="0"/>
          <a:chExt cx="0" cy="0"/>
        </a:xfrm>
      </p:grpSpPr>
      <p:sp>
        <p:nvSpPr>
          <p:cNvPr id="120" name="Shape 120"/>
          <p:cNvSpPr txBox="1">
            <a:spLocks noGrp="1"/>
          </p:cNvSpPr>
          <p:nvPr>
            <p:ph type="ctrTitle"/>
          </p:nvPr>
        </p:nvSpPr>
        <p:spPr>
          <a:xfrm>
            <a:off x="0" y="0"/>
            <a:ext cx="9144000" cy="1066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000" b="1" i="0" u="none" strike="noStrike" cap="none" dirty="0">
                <a:solidFill>
                  <a:srgbClr val="FFFFFF"/>
                </a:solidFill>
                <a:latin typeface="Calibri"/>
                <a:ea typeface="Calibri"/>
                <a:cs typeface="Calibri"/>
                <a:sym typeface="Calibri"/>
              </a:rPr>
              <a:t>Weather-Ready Nation </a:t>
            </a:r>
            <a:r>
              <a:rPr lang="en-US" sz="3000" b="1" i="0" u="none" strike="noStrike" cap="none" dirty="0" smtClean="0">
                <a:solidFill>
                  <a:srgbClr val="FFFFFF"/>
                </a:solidFill>
                <a:latin typeface="Calibri"/>
                <a:ea typeface="Calibri"/>
                <a:cs typeface="Calibri"/>
                <a:sym typeface="Calibri"/>
              </a:rPr>
              <a:t>Ambassadors</a:t>
            </a:r>
            <a:br>
              <a:rPr lang="en-US" sz="3000" b="1" i="0" u="none" strike="noStrike" cap="none" dirty="0" smtClean="0">
                <a:solidFill>
                  <a:srgbClr val="FFFFFF"/>
                </a:solidFill>
                <a:latin typeface="Calibri"/>
                <a:ea typeface="Calibri"/>
                <a:cs typeface="Calibri"/>
                <a:sym typeface="Calibri"/>
              </a:rPr>
            </a:br>
            <a:r>
              <a:rPr lang="en-US" sz="2800" i="1" dirty="0" smtClean="0"/>
              <a:t>Thank You MVRPC</a:t>
            </a:r>
            <a:endParaRPr lang="en-US" sz="2800" b="1" i="1" u="none" strike="noStrike" cap="none" dirty="0">
              <a:solidFill>
                <a:srgbClr val="FFFFFF"/>
              </a:solidFill>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8" y="1295400"/>
            <a:ext cx="2831123" cy="1600200"/>
          </a:xfrm>
          <a:prstGeom prst="rect">
            <a:avLst/>
          </a:prstGeom>
          <a:ln w="25400">
            <a:solidFill>
              <a:srgbClr val="002060"/>
            </a:solidFill>
          </a:ln>
        </p:spPr>
      </p:pic>
      <p:pic>
        <p:nvPicPr>
          <p:cNvPr id="5" name="Shape 138"/>
          <p:cNvPicPr preferRelativeResize="0"/>
          <p:nvPr/>
        </p:nvPicPr>
        <p:blipFill rotWithShape="1">
          <a:blip r:embed="rId4">
            <a:alphaModFix/>
          </a:blip>
          <a:srcRect t="15665" b="11608"/>
          <a:stretch/>
        </p:blipFill>
        <p:spPr>
          <a:xfrm>
            <a:off x="3285880" y="1295400"/>
            <a:ext cx="2667000" cy="1600200"/>
          </a:xfrm>
          <a:prstGeom prst="rect">
            <a:avLst/>
          </a:prstGeom>
          <a:noFill/>
          <a:ln w="25400">
            <a:solidFill>
              <a:srgbClr val="002060"/>
            </a:solidFill>
          </a:ln>
        </p:spPr>
      </p:pic>
      <p:pic>
        <p:nvPicPr>
          <p:cNvPr id="2" name="Picture 1"/>
          <p:cNvPicPr>
            <a:picLocks noChangeAspect="1"/>
          </p:cNvPicPr>
          <p:nvPr/>
        </p:nvPicPr>
        <p:blipFill rotWithShape="1">
          <a:blip r:embed="rId5"/>
          <a:srcRect l="5000" t="32284" r="76500" b="35925"/>
          <a:stretch/>
        </p:blipFill>
        <p:spPr>
          <a:xfrm>
            <a:off x="6248400" y="1295400"/>
            <a:ext cx="2759194" cy="1600200"/>
          </a:xfrm>
          <a:prstGeom prst="rect">
            <a:avLst/>
          </a:prstGeom>
          <a:ln w="25400">
            <a:solidFill>
              <a:srgbClr val="002060"/>
            </a:solidFill>
          </a:ln>
        </p:spPr>
      </p:pic>
      <p:pic>
        <p:nvPicPr>
          <p:cNvPr id="6" name="Picture 5" descr="Sparks of entrepreneu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87" y="3380549"/>
            <a:ext cx="1915886" cy="1676400"/>
          </a:xfrm>
          <a:prstGeom prst="rect">
            <a:avLst/>
          </a:prstGeom>
          <a:ln>
            <a:solidFill>
              <a:schemeClr val="accent1">
                <a:shade val="50000"/>
              </a:schemeClr>
            </a:solidFill>
          </a:ln>
        </p:spPr>
      </p:pic>
      <p:sp>
        <p:nvSpPr>
          <p:cNvPr id="11" name="Shape 127"/>
          <p:cNvSpPr txBox="1">
            <a:spLocks/>
          </p:cNvSpPr>
          <p:nvPr/>
        </p:nvSpPr>
        <p:spPr>
          <a:xfrm>
            <a:off x="2732102" y="3336037"/>
            <a:ext cx="6152601" cy="176542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190500" algn="ctr" rtl="0">
              <a:lnSpc>
                <a:spcPct val="100000"/>
              </a:lnSpc>
              <a:spcBef>
                <a:spcPts val="0"/>
              </a:spcBef>
              <a:spcAft>
                <a:spcPts val="0"/>
              </a:spcAft>
              <a:buClr>
                <a:schemeClr val="dk2"/>
              </a:buClr>
              <a:buFont typeface="Arial"/>
              <a:buNone/>
              <a:defRPr sz="2800" b="0" i="0" u="none" strike="noStrike" cap="none">
                <a:solidFill>
                  <a:srgbClr val="FFFFFF"/>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pPr indent="0" algn="l">
              <a:buClr>
                <a:srgbClr val="0070C0"/>
              </a:buClr>
              <a:buSzPct val="25000"/>
              <a:buFont typeface="Calibri"/>
              <a:buNone/>
            </a:pPr>
            <a:r>
              <a:rPr lang="en-US" sz="2400" b="1" dirty="0" smtClean="0">
                <a:solidFill>
                  <a:srgbClr val="0070C0"/>
                </a:solidFill>
                <a:latin typeface="Calibri"/>
                <a:ea typeface="Calibri"/>
                <a:cs typeface="Calibri"/>
                <a:sym typeface="Calibri"/>
              </a:rPr>
              <a:t>Becoming a Weather-Ready Nation is about building community resilience in the face of increasing vulnerability to extreme weather, water, and climate events.</a:t>
            </a:r>
            <a:endParaRPr lang="en-US" sz="2400" b="1" dirty="0">
              <a:solidFill>
                <a:srgbClr val="0070C0"/>
              </a:solidFill>
              <a:latin typeface="Calibri"/>
              <a:ea typeface="Calibri"/>
              <a:cs typeface="Calibri"/>
              <a:sym typeface="Calibri"/>
            </a:endParaRPr>
          </a:p>
        </p:txBody>
      </p:sp>
      <p:sp>
        <p:nvSpPr>
          <p:cNvPr id="12" name="Shape 129"/>
          <p:cNvSpPr txBox="1"/>
          <p:nvPr/>
        </p:nvSpPr>
        <p:spPr>
          <a:xfrm>
            <a:off x="458787" y="5510212"/>
            <a:ext cx="8461375" cy="585788"/>
          </a:xfrm>
          <a:prstGeom prst="rect">
            <a:avLst/>
          </a:prstGeom>
          <a:no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Calibri"/>
              <a:buNone/>
            </a:pPr>
            <a:r>
              <a:rPr lang="en-US" sz="3200" b="1" i="1" u="none" strike="noStrike" cap="none">
                <a:solidFill>
                  <a:srgbClr val="0070C0"/>
                </a:solidFill>
                <a:latin typeface="Calibri"/>
                <a:ea typeface="Calibri"/>
                <a:cs typeface="Calibri"/>
                <a:sym typeface="Calibri"/>
              </a:rPr>
              <a:t>Decreasing Vulnerability by Increasing Resilience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Always Have Three Ways to Receive Warnings</a:t>
            </a:r>
            <a:endParaRPr lang="en-US" sz="2800" b="1" i="1" u="none" strike="noStrike" cap="none" dirty="0">
              <a:solidFill>
                <a:schemeClr val="lt1"/>
              </a:solidFill>
              <a:latin typeface="Calibri"/>
              <a:ea typeface="Calibri"/>
              <a:cs typeface="Calibri"/>
              <a:sym typeface="Calibri"/>
            </a:endParaRPr>
          </a:p>
        </p:txBody>
      </p:sp>
      <p:sp>
        <p:nvSpPr>
          <p:cNvPr id="45" name="Rectangle 15"/>
          <p:cNvSpPr>
            <a:spLocks noChangeArrowheads="1"/>
          </p:cNvSpPr>
          <p:nvPr/>
        </p:nvSpPr>
        <p:spPr bwMode="auto">
          <a:xfrm>
            <a:off x="152400" y="5105400"/>
            <a:ext cx="2819400" cy="1143000"/>
          </a:xfrm>
          <a:prstGeom prst="rect">
            <a:avLst/>
          </a:prstGeom>
          <a:solidFill>
            <a:srgbClr val="7030A0"/>
          </a:solidFill>
          <a:ln>
            <a:solidFill>
              <a:srgbClr val="7030A0"/>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ts val="0"/>
              </a:spcBef>
              <a:spcAft>
                <a:spcPts val="1800"/>
              </a:spcAft>
              <a:buNone/>
              <a:defRPr/>
            </a:pPr>
            <a:r>
              <a:rPr lang="en-US" sz="2000" dirty="0" smtClean="0">
                <a:solidFill>
                  <a:schemeClr val="bg1"/>
                </a:solidFill>
                <a:latin typeface="Calibri" panose="020F0502020204030204" pitchFamily="34" charset="0"/>
              </a:rPr>
              <a:t>NOAA Weather Radio</a:t>
            </a:r>
          </a:p>
        </p:txBody>
      </p:sp>
      <p:sp>
        <p:nvSpPr>
          <p:cNvPr id="46" name="Rectangle 15"/>
          <p:cNvSpPr>
            <a:spLocks noChangeArrowheads="1"/>
          </p:cNvSpPr>
          <p:nvPr/>
        </p:nvSpPr>
        <p:spPr bwMode="auto">
          <a:xfrm>
            <a:off x="152400" y="1219200"/>
            <a:ext cx="2819400" cy="3886200"/>
          </a:xfrm>
          <a:prstGeom prst="rect">
            <a:avLst/>
          </a:prstGeom>
          <a:solidFill>
            <a:schemeClr val="bg1"/>
          </a:solidFill>
          <a:ln>
            <a:solidFill>
              <a:srgbClr val="7030A0"/>
            </a:solidFill>
            <a:headEnd/>
            <a:tailEnd/>
          </a:ln>
        </p:spPr>
        <p:style>
          <a:lnRef idx="2">
            <a:schemeClr val="accent1"/>
          </a:lnRef>
          <a:fillRef idx="1">
            <a:schemeClr val="lt1"/>
          </a:fillRef>
          <a:effectRef idx="0">
            <a:schemeClr val="accent1"/>
          </a:effectRef>
          <a:fontRef idx="minor">
            <a:schemeClr val="dk1"/>
          </a:fontRef>
        </p:style>
        <p:txBody>
          <a:bodyPr anchor="ctr"/>
          <a:lstStyle/>
          <a:p>
            <a:pPr>
              <a:spcBef>
                <a:spcPts val="0"/>
              </a:spcBef>
              <a:spcAft>
                <a:spcPts val="1800"/>
              </a:spcAft>
              <a:buNone/>
              <a:defRPr/>
            </a:pPr>
            <a:r>
              <a:rPr lang="en-US" sz="2000" dirty="0" smtClean="0">
                <a:noFill/>
                <a:latin typeface="Calibri" panose="020F0502020204030204" pitchFamily="34" charset="0"/>
              </a:rPr>
              <a:t>NOAA Weather Radio</a:t>
            </a:r>
          </a:p>
        </p:txBody>
      </p:sp>
      <p:pic>
        <p:nvPicPr>
          <p:cNvPr id="47" name="Picture 2" descr="http://www.weather.gov/images/iln/nwr/NW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785213"/>
            <a:ext cx="2743200" cy="275417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15"/>
          <p:cNvSpPr>
            <a:spLocks noChangeArrowheads="1"/>
          </p:cNvSpPr>
          <p:nvPr/>
        </p:nvSpPr>
        <p:spPr bwMode="auto">
          <a:xfrm>
            <a:off x="3162300" y="5105400"/>
            <a:ext cx="2819400" cy="1143000"/>
          </a:xfrm>
          <a:prstGeom prst="rect">
            <a:avLst/>
          </a:prstGeom>
          <a:solidFill>
            <a:srgbClr val="002060"/>
          </a:solidFill>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ts val="0"/>
              </a:spcBef>
              <a:spcAft>
                <a:spcPts val="1800"/>
              </a:spcAft>
              <a:buNone/>
              <a:defRPr/>
            </a:pPr>
            <a:r>
              <a:rPr lang="en-US" sz="2000" dirty="0" smtClean="0">
                <a:solidFill>
                  <a:schemeClr val="bg1"/>
                </a:solidFill>
                <a:latin typeface="Calibri" panose="020F0502020204030204" pitchFamily="34" charset="0"/>
              </a:rPr>
              <a:t>Cell Phone / Mobile Device</a:t>
            </a:r>
          </a:p>
        </p:txBody>
      </p:sp>
      <p:sp>
        <p:nvSpPr>
          <p:cNvPr id="49" name="Rectangle 15"/>
          <p:cNvSpPr>
            <a:spLocks noChangeArrowheads="1"/>
          </p:cNvSpPr>
          <p:nvPr/>
        </p:nvSpPr>
        <p:spPr bwMode="auto">
          <a:xfrm>
            <a:off x="3162300" y="1219200"/>
            <a:ext cx="2819400" cy="3886200"/>
          </a:xfrm>
          <a:prstGeom prst="rect">
            <a:avLst/>
          </a:prstGeom>
          <a:solidFill>
            <a:schemeClr val="bg1"/>
          </a:solidFill>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anchor="ctr"/>
          <a:lstStyle/>
          <a:p>
            <a:pPr>
              <a:spcBef>
                <a:spcPts val="0"/>
              </a:spcBef>
              <a:spcAft>
                <a:spcPts val="1800"/>
              </a:spcAft>
              <a:buNone/>
              <a:defRPr/>
            </a:pPr>
            <a:r>
              <a:rPr lang="en-US" sz="2000" dirty="0" smtClean="0">
                <a:noFill/>
                <a:latin typeface="Calibri" panose="020F0502020204030204" pitchFamily="34" charset="0"/>
              </a:rPr>
              <a:t>NOAA Weather Radio</a:t>
            </a:r>
          </a:p>
        </p:txBody>
      </p:sp>
      <p:sp>
        <p:nvSpPr>
          <p:cNvPr id="50" name="Rectangle 15"/>
          <p:cNvSpPr>
            <a:spLocks noChangeArrowheads="1"/>
          </p:cNvSpPr>
          <p:nvPr/>
        </p:nvSpPr>
        <p:spPr bwMode="auto">
          <a:xfrm>
            <a:off x="6172200" y="5105400"/>
            <a:ext cx="2819400" cy="1143000"/>
          </a:xfrm>
          <a:prstGeom prst="rect">
            <a:avLst/>
          </a:prstGeom>
          <a:solidFill>
            <a:schemeClr val="accent6">
              <a:lumMod val="50000"/>
            </a:schemeClr>
          </a:solidFill>
          <a:ln>
            <a:solidFill>
              <a:schemeClr val="accent6">
                <a:lumMod val="50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ts val="0"/>
              </a:spcBef>
              <a:spcAft>
                <a:spcPts val="1800"/>
              </a:spcAft>
              <a:buNone/>
              <a:defRPr/>
            </a:pPr>
            <a:r>
              <a:rPr lang="en-US" sz="2000" dirty="0" smtClean="0">
                <a:solidFill>
                  <a:schemeClr val="bg1"/>
                </a:solidFill>
                <a:latin typeface="Calibri" panose="020F0502020204030204" pitchFamily="34" charset="0"/>
              </a:rPr>
              <a:t>Television</a:t>
            </a:r>
          </a:p>
        </p:txBody>
      </p:sp>
      <p:sp>
        <p:nvSpPr>
          <p:cNvPr id="51" name="Rectangle 15"/>
          <p:cNvSpPr>
            <a:spLocks noChangeArrowheads="1"/>
          </p:cNvSpPr>
          <p:nvPr/>
        </p:nvSpPr>
        <p:spPr bwMode="auto">
          <a:xfrm>
            <a:off x="6172200" y="1219200"/>
            <a:ext cx="2819400" cy="3886200"/>
          </a:xfrm>
          <a:prstGeom prst="rect">
            <a:avLst/>
          </a:prstGeom>
          <a:solidFill>
            <a:schemeClr val="bg1"/>
          </a:solidFill>
          <a:ln>
            <a:solidFill>
              <a:schemeClr val="accent6">
                <a:lumMod val="50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p>
            <a:pPr>
              <a:spcBef>
                <a:spcPts val="0"/>
              </a:spcBef>
              <a:spcAft>
                <a:spcPts val="1800"/>
              </a:spcAft>
              <a:buNone/>
              <a:defRPr/>
            </a:pPr>
            <a:r>
              <a:rPr lang="en-US" sz="2000" dirty="0" smtClean="0">
                <a:noFill/>
                <a:latin typeface="Calibri" panose="020F0502020204030204" pitchFamily="34" charset="0"/>
              </a:rPr>
              <a:t>NOAA Weather Radio</a:t>
            </a:r>
          </a:p>
        </p:txBody>
      </p:sp>
      <p:pic>
        <p:nvPicPr>
          <p:cNvPr id="52" name="Picture 4" descr="https://d30y9cdsu7xlg0.cloudfront.net/png/103536-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954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15"/>
          <p:cNvSpPr>
            <a:spLocks noChangeArrowheads="1"/>
          </p:cNvSpPr>
          <p:nvPr/>
        </p:nvSpPr>
        <p:spPr bwMode="auto">
          <a:xfrm>
            <a:off x="3162300" y="3886200"/>
            <a:ext cx="2819400" cy="114300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ts val="0"/>
              </a:spcBef>
              <a:spcAft>
                <a:spcPts val="1800"/>
              </a:spcAft>
              <a:buNone/>
              <a:defRPr/>
            </a:pPr>
            <a:r>
              <a:rPr lang="en-US" sz="1400" dirty="0" smtClean="0">
                <a:solidFill>
                  <a:srgbClr val="002060"/>
                </a:solidFill>
                <a:latin typeface="Calibri" panose="020F0502020204030204" pitchFamily="34" charset="0"/>
              </a:rPr>
              <a:t>Wireless Emergency Alerts (WEA) come as a default setting on most wireless carriers                            (only certain warnings)</a:t>
            </a:r>
          </a:p>
        </p:txBody>
      </p:sp>
      <p:pic>
        <p:nvPicPr>
          <p:cNvPr id="64" name="Picture 2" descr="https://d30y9cdsu7xlg0.cloudfront.net/png/10291-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626" y="1447800"/>
            <a:ext cx="2677974" cy="267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84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Have a Plan</a:t>
            </a:r>
            <a:endParaRPr lang="en-US" sz="2800" b="1" i="1" u="none" strike="noStrike" cap="none" dirty="0">
              <a:solidFill>
                <a:schemeClr val="lt1"/>
              </a:solidFill>
              <a:latin typeface="Calibri"/>
              <a:ea typeface="Calibri"/>
              <a:cs typeface="Calibri"/>
              <a:sym typeface="Calibri"/>
            </a:endParaRPr>
          </a:p>
        </p:txBody>
      </p:sp>
      <p:grpSp>
        <p:nvGrpSpPr>
          <p:cNvPr id="20" name="Group 19"/>
          <p:cNvGrpSpPr/>
          <p:nvPr/>
        </p:nvGrpSpPr>
        <p:grpSpPr>
          <a:xfrm>
            <a:off x="228600" y="1752600"/>
            <a:ext cx="4191000" cy="2247900"/>
            <a:chOff x="228600" y="1371600"/>
            <a:chExt cx="4191000" cy="2247900"/>
          </a:xfrm>
        </p:grpSpPr>
        <p:sp>
          <p:nvSpPr>
            <p:cNvPr id="21" name="Rectangle 20"/>
            <p:cNvSpPr/>
            <p:nvPr/>
          </p:nvSpPr>
          <p:spPr>
            <a:xfrm>
              <a:off x="228600" y="13716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Have a disaster supply kit in your office where everyone knows its location!</a:t>
              </a:r>
              <a:endParaRPr lang="en-US" sz="1400" dirty="0">
                <a:solidFill>
                  <a:schemeClr val="bg1"/>
                </a:solidFill>
              </a:endParaRPr>
            </a:p>
          </p:txBody>
        </p:sp>
        <p:sp>
          <p:nvSpPr>
            <p:cNvPr id="22" name="Rectangle 21"/>
            <p:cNvSpPr/>
            <p:nvPr/>
          </p:nvSpPr>
          <p:spPr>
            <a:xfrm>
              <a:off x="1893570" y="13716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23" name="Picture 2" descr="https://d30y9cdsu7xlg0.cloudfront.net/png/22608-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485900"/>
              <a:ext cx="952500"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bwMode="auto">
            <a:xfrm>
              <a:off x="3156585" y="1490162"/>
              <a:ext cx="0" cy="2053138"/>
            </a:xfrm>
            <a:prstGeom prst="line">
              <a:avLst/>
            </a:prstGeom>
            <a:noFill/>
            <a:ln w="19050" cap="flat" cmpd="sng" algn="ctr">
              <a:solidFill>
                <a:schemeClr val="accent2">
                  <a:lumMod val="50000"/>
                </a:schemeClr>
              </a:solidFill>
              <a:prstDash val="sysDot"/>
              <a:round/>
              <a:headEnd type="none" w="med" len="med"/>
              <a:tailEnd type="none" w="med" len="med"/>
            </a:ln>
            <a:effectLst/>
          </p:spPr>
        </p:cxnSp>
        <p:cxnSp>
          <p:nvCxnSpPr>
            <p:cNvPr id="25" name="Straight Connector 24"/>
            <p:cNvCxnSpPr/>
            <p:nvPr/>
          </p:nvCxnSpPr>
          <p:spPr bwMode="auto">
            <a:xfrm>
              <a:off x="2019300" y="2497455"/>
              <a:ext cx="2324100" cy="0"/>
            </a:xfrm>
            <a:prstGeom prst="line">
              <a:avLst/>
            </a:prstGeom>
            <a:noFill/>
            <a:ln w="19050" cap="flat" cmpd="sng" algn="ctr">
              <a:solidFill>
                <a:schemeClr val="accent2">
                  <a:lumMod val="50000"/>
                </a:schemeClr>
              </a:solidFill>
              <a:prstDash val="sysDot"/>
              <a:round/>
              <a:headEnd type="none" w="med" len="med"/>
              <a:tailEnd type="none" w="med" len="med"/>
            </a:ln>
            <a:effectLst/>
          </p:spPr>
        </p:cxnSp>
        <p:pic>
          <p:nvPicPr>
            <p:cNvPr id="26" name="Picture 4" descr="http://www.iconsdb.com/icons/preview/soylent-red/radio-2-xxl.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276600" y="1490162"/>
              <a:ext cx="910138" cy="9101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4" descr="https://d30y9cdsu7xlg0.cloudfront.net/png/415296-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5908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d30y9cdsu7xlg0.cloudfront.net/png/573090-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619" y="2667000"/>
              <a:ext cx="800100" cy="800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4582387" y="1752600"/>
            <a:ext cx="4192043" cy="2247900"/>
            <a:chOff x="4582387" y="1371600"/>
            <a:chExt cx="4192043" cy="2247900"/>
          </a:xfrm>
        </p:grpSpPr>
        <p:sp>
          <p:nvSpPr>
            <p:cNvPr id="30" name="Rectangle 29"/>
            <p:cNvSpPr/>
            <p:nvPr/>
          </p:nvSpPr>
          <p:spPr>
            <a:xfrm>
              <a:off x="4582387" y="1371600"/>
              <a:ext cx="1664208"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Have a clearly-defined and well-known safe place in your office. Have this displayed in your office.</a:t>
              </a:r>
              <a:endParaRPr lang="en-US" sz="1400" dirty="0">
                <a:solidFill>
                  <a:schemeClr val="bg1"/>
                </a:solidFill>
              </a:endParaRPr>
            </a:p>
          </p:txBody>
        </p:sp>
        <p:sp>
          <p:nvSpPr>
            <p:cNvPr id="31" name="Rectangle 30"/>
            <p:cNvSpPr/>
            <p:nvPr/>
          </p:nvSpPr>
          <p:spPr>
            <a:xfrm>
              <a:off x="6248400" y="13716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32" name="Picture 8" descr="https://d30y9cdsu7xlg0.cloudfront.net/png/47988-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5130" y="1371600"/>
              <a:ext cx="2019300" cy="2019300"/>
            </a:xfrm>
            <a:prstGeom prst="rect">
              <a:avLst/>
            </a:prstGeom>
            <a:noFill/>
            <a:extLst>
              <a:ext uri="{909E8E84-426E-40DD-AFC4-6F175D3DCCD1}">
                <a14:hiddenFill xmlns:a14="http://schemas.microsoft.com/office/drawing/2010/main">
                  <a:solidFill>
                    <a:srgbClr val="FFFFFF"/>
                  </a:solidFill>
                </a14:hiddenFill>
              </a:ext>
            </a:extLst>
          </p:spPr>
        </p:pic>
        <p:sp>
          <p:nvSpPr>
            <p:cNvPr id="33" name="5-Point Star 32"/>
            <p:cNvSpPr/>
            <p:nvPr/>
          </p:nvSpPr>
          <p:spPr>
            <a:xfrm>
              <a:off x="8164829" y="1638300"/>
              <a:ext cx="233133" cy="214946"/>
            </a:xfrm>
            <a:prstGeom prst="star5">
              <a:avLst/>
            </a:prstGeom>
            <a:solidFill>
              <a:srgbClr val="FF0000"/>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5-Point Star 33"/>
            <p:cNvSpPr/>
            <p:nvPr/>
          </p:nvSpPr>
          <p:spPr>
            <a:xfrm>
              <a:off x="6413894" y="3390900"/>
              <a:ext cx="150736" cy="158660"/>
            </a:xfrm>
            <a:prstGeom prst="star5">
              <a:avLst/>
            </a:prstGeom>
            <a:solidFill>
              <a:srgbClr val="FF0000"/>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6450331" y="3314700"/>
              <a:ext cx="2285999" cy="3048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accent6">
                      <a:lumMod val="50000"/>
                    </a:schemeClr>
                  </a:solidFill>
                </a:rPr>
                <a:t>Office Tornado Shelter</a:t>
              </a:r>
              <a:endParaRPr lang="en-US" sz="1400" dirty="0">
                <a:solidFill>
                  <a:schemeClr val="accent6">
                    <a:lumMod val="50000"/>
                  </a:schemeClr>
                </a:solidFill>
              </a:endParaRPr>
            </a:p>
          </p:txBody>
        </p:sp>
      </p:grpSp>
      <p:grpSp>
        <p:nvGrpSpPr>
          <p:cNvPr id="36" name="Group 35"/>
          <p:cNvGrpSpPr/>
          <p:nvPr/>
        </p:nvGrpSpPr>
        <p:grpSpPr>
          <a:xfrm>
            <a:off x="228600" y="4114800"/>
            <a:ext cx="4191000" cy="2247900"/>
            <a:chOff x="228600" y="3733800"/>
            <a:chExt cx="4191000" cy="2247900"/>
          </a:xfrm>
        </p:grpSpPr>
        <p:sp>
          <p:nvSpPr>
            <p:cNvPr id="53" name="Rectangle 52"/>
            <p:cNvSpPr/>
            <p:nvPr/>
          </p:nvSpPr>
          <p:spPr>
            <a:xfrm>
              <a:off x="228600" y="37338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Notify your coworkers of the weather situation as quickly as possible! Practice tornado drills on a routine basis.</a:t>
              </a:r>
              <a:endParaRPr lang="en-US" sz="1400" dirty="0">
                <a:solidFill>
                  <a:schemeClr val="bg1"/>
                </a:solidFill>
              </a:endParaRPr>
            </a:p>
          </p:txBody>
        </p:sp>
        <p:sp>
          <p:nvSpPr>
            <p:cNvPr id="54" name="Rectangle 53"/>
            <p:cNvSpPr/>
            <p:nvPr/>
          </p:nvSpPr>
          <p:spPr>
            <a:xfrm>
              <a:off x="1893570" y="37338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55" name="Picture 4" descr="https://d30y9cdsu7xlg0.cloudfront.net/png/103536-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98145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https://d30y9cdsu7xlg0.cloudfront.net/png/23089-200.png"/>
            <p:cNvPicPr>
              <a:picLocks noChangeAspect="1" noChangeArrowheads="1"/>
            </p:cNvPicPr>
            <p:nvPr/>
          </p:nvPicPr>
          <p:blipFill rotWithShape="1">
            <a:blip r:embed="rId9">
              <a:extLst>
                <a:ext uri="{28A0092B-C50C-407E-A947-70E740481C1C}">
                  <a14:useLocalDpi xmlns:a14="http://schemas.microsoft.com/office/drawing/2010/main" val="0"/>
                </a:ext>
              </a:extLst>
            </a:blip>
            <a:srcRect l="61320" b="65500"/>
            <a:stretch/>
          </p:blipFill>
          <p:spPr bwMode="auto">
            <a:xfrm rot="1760092">
              <a:off x="2914423" y="4473663"/>
              <a:ext cx="937976" cy="8366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https://d30y9cdsu7xlg0.cloudfront.net/png/8501-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7100" y="4419600"/>
              <a:ext cx="952500" cy="952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4572000" y="4114800"/>
            <a:ext cx="4191000" cy="2247900"/>
            <a:chOff x="4572000" y="3733800"/>
            <a:chExt cx="4191000" cy="2247900"/>
          </a:xfrm>
        </p:grpSpPr>
        <p:sp>
          <p:nvSpPr>
            <p:cNvPr id="59" name="Rectangle 58"/>
            <p:cNvSpPr/>
            <p:nvPr/>
          </p:nvSpPr>
          <p:spPr>
            <a:xfrm>
              <a:off x="4572000" y="37338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If on the road on a routine basis, know your  location in relation to the nearest sturdy structure!</a:t>
              </a:r>
              <a:endParaRPr lang="en-US" sz="1400" dirty="0">
                <a:solidFill>
                  <a:schemeClr val="bg1"/>
                </a:solidFill>
              </a:endParaRPr>
            </a:p>
          </p:txBody>
        </p:sp>
        <p:sp>
          <p:nvSpPr>
            <p:cNvPr id="60" name="Rectangle 59"/>
            <p:cNvSpPr/>
            <p:nvPr/>
          </p:nvSpPr>
          <p:spPr>
            <a:xfrm>
              <a:off x="6236970" y="37338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61" name="Picture 14" descr="https://d30y9cdsu7xlg0.cloudfront.net/png/47766-2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0331" y="3771900"/>
              <a:ext cx="2171700" cy="21717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61"/>
          <p:cNvSpPr/>
          <p:nvPr/>
        </p:nvSpPr>
        <p:spPr bwMode="auto">
          <a:xfrm>
            <a:off x="-138966" y="1174061"/>
            <a:ext cx="8964731"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lgn="ctr">
              <a:buNone/>
            </a:pPr>
            <a:r>
              <a:rPr lang="en-US" sz="1800" i="0" dirty="0" smtClean="0">
                <a:solidFill>
                  <a:srgbClr val="002060"/>
                </a:solidFill>
                <a:latin typeface="Calibri" panose="020F0502020204030204" pitchFamily="34" charset="0"/>
              </a:rPr>
              <a:t>Always have at least 3 ways to receive crucial warning information. </a:t>
            </a:r>
          </a:p>
        </p:txBody>
      </p:sp>
    </p:spTree>
    <p:extLst>
      <p:ext uri="{BB962C8B-B14F-4D97-AF65-F5344CB8AC3E}">
        <p14:creationId xmlns:p14="http://schemas.microsoft.com/office/powerpoint/2010/main" val="1917896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63" name="Rectangle 62"/>
          <p:cNvSpPr/>
          <p:nvPr/>
        </p:nvSpPr>
        <p:spPr>
          <a:xfrm>
            <a:off x="6236970" y="37338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62" name="Rectangle 61"/>
          <p:cNvSpPr/>
          <p:nvPr/>
        </p:nvSpPr>
        <p:spPr>
          <a:xfrm>
            <a:off x="1880744" y="37338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Winter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Have a Plan</a:t>
            </a:r>
            <a:endParaRPr lang="en-US" sz="2800" b="1" i="1" u="none" strike="noStrike" cap="none" dirty="0">
              <a:solidFill>
                <a:schemeClr val="lt1"/>
              </a:solidFill>
              <a:latin typeface="Calibri"/>
              <a:ea typeface="Calibri"/>
              <a:cs typeface="Calibri"/>
              <a:sym typeface="Calibri"/>
            </a:endParaRPr>
          </a:p>
        </p:txBody>
      </p:sp>
      <p:sp>
        <p:nvSpPr>
          <p:cNvPr id="23" name="Rectangle 22"/>
          <p:cNvSpPr/>
          <p:nvPr/>
        </p:nvSpPr>
        <p:spPr>
          <a:xfrm>
            <a:off x="228600" y="13716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Have a disaster supply kit in your office where everyone knows its location!</a:t>
            </a:r>
            <a:endParaRPr lang="en-US" sz="1400" dirty="0">
              <a:solidFill>
                <a:schemeClr val="bg1"/>
              </a:solidFill>
            </a:endParaRPr>
          </a:p>
        </p:txBody>
      </p:sp>
      <p:sp>
        <p:nvSpPr>
          <p:cNvPr id="24" name="Rectangle 23"/>
          <p:cNvSpPr/>
          <p:nvPr/>
        </p:nvSpPr>
        <p:spPr>
          <a:xfrm>
            <a:off x="1893570" y="13716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25" name="Picture 2" descr="https://d30y9cdsu7xlg0.cloudfront.net/png/22608-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4859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ww.iconsdb.com/icons/preview/soylent-red/radio-2-xxl.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276600" y="1490162"/>
            <a:ext cx="910138" cy="9101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4" descr="https://d30y9cdsu7xlg0.cloudfront.net/png/415296-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5908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d30y9cdsu7xlg0.cloudfront.net/png/573090-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619" y="266700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4582387" y="1371600"/>
            <a:ext cx="1664208"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If on the road, have non-perishable food and blankets and coats in the vehicle with you at all times in case your vehicle becomes stranded!</a:t>
            </a:r>
            <a:endParaRPr lang="en-US" sz="1400" dirty="0">
              <a:solidFill>
                <a:schemeClr val="bg1"/>
              </a:solidFill>
            </a:endParaRPr>
          </a:p>
        </p:txBody>
      </p:sp>
      <p:sp>
        <p:nvSpPr>
          <p:cNvPr id="46" name="Rectangle 45"/>
          <p:cNvSpPr/>
          <p:nvPr/>
        </p:nvSpPr>
        <p:spPr>
          <a:xfrm>
            <a:off x="6248400" y="1371600"/>
            <a:ext cx="2526030" cy="224790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47" name="Rectangle 46"/>
          <p:cNvSpPr/>
          <p:nvPr/>
        </p:nvSpPr>
        <p:spPr>
          <a:xfrm>
            <a:off x="228600" y="37338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Always have means to communicate with your friends, coworkers, and family if a winter storm is on its way.</a:t>
            </a:r>
            <a:endParaRPr lang="en-US" sz="1400" dirty="0">
              <a:solidFill>
                <a:schemeClr val="bg1"/>
              </a:solidFill>
            </a:endParaRPr>
          </a:p>
        </p:txBody>
      </p:sp>
      <p:pic>
        <p:nvPicPr>
          <p:cNvPr id="48" name="Picture 4" descr="https://d30y9cdsu7xlg0.cloudfront.net/png/103536-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98145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https://d30y9cdsu7xlg0.cloudfront.net/png/23089-200.png"/>
          <p:cNvPicPr>
            <a:picLocks noChangeAspect="1" noChangeArrowheads="1"/>
          </p:cNvPicPr>
          <p:nvPr/>
        </p:nvPicPr>
        <p:blipFill rotWithShape="1">
          <a:blip r:embed="rId8">
            <a:extLst>
              <a:ext uri="{28A0092B-C50C-407E-A947-70E740481C1C}">
                <a14:useLocalDpi xmlns:a14="http://schemas.microsoft.com/office/drawing/2010/main" val="0"/>
              </a:ext>
            </a:extLst>
          </a:blip>
          <a:srcRect l="61320" b="65500"/>
          <a:stretch/>
        </p:blipFill>
        <p:spPr bwMode="auto">
          <a:xfrm rot="1760092">
            <a:off x="2914423" y="4473663"/>
            <a:ext cx="937976" cy="8366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https://d30y9cdsu7xlg0.cloudfront.net/png/8501-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3815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4572000" y="3733800"/>
            <a:ext cx="1664970" cy="2247900"/>
          </a:xfrm>
          <a:prstGeom prst="rect">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In case of loss of electricity, never use a backup generator in an enclosed space!</a:t>
            </a:r>
            <a:endParaRPr lang="en-US" sz="1400" dirty="0">
              <a:solidFill>
                <a:schemeClr val="bg1"/>
              </a:solidFill>
            </a:endParaRPr>
          </a:p>
        </p:txBody>
      </p:sp>
      <p:pic>
        <p:nvPicPr>
          <p:cNvPr id="52" name="Picture 4" descr="https://d30y9cdsu7xlg0.cloudfront.net/png/567248-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1750" y="1916656"/>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d30y9cdsu7xlg0.cloudfront.net/png/178249-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0526" y="291465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https://d30y9cdsu7xlg0.cloudfront.net/png/10253-20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10526" y="2216693"/>
            <a:ext cx="6000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s://d30y9cdsu7xlg0.cloudfront.net/png/85822-20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50327" y="1490162"/>
            <a:ext cx="612648" cy="61264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https://d30y9cdsu7xlg0.cloudfront.net/png/7266-20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8915" y="3905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6630352" y="3962400"/>
            <a:ext cx="1762126" cy="170673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2800" i="0" dirty="0" smtClean="0">
                <a:solidFill>
                  <a:schemeClr val="bg1"/>
                </a:solidFill>
                <a:effectLst>
                  <a:glow rad="63500">
                    <a:srgbClr val="C00000"/>
                  </a:glow>
                </a:effectLst>
              </a:rPr>
              <a:t>X</a:t>
            </a:r>
            <a:endParaRPr lang="en-US" sz="12800" i="0" dirty="0">
              <a:solidFill>
                <a:schemeClr val="bg1"/>
              </a:solidFill>
              <a:effectLst>
                <a:glow rad="63500">
                  <a:srgbClr val="C00000"/>
                </a:glow>
              </a:effectLst>
            </a:endParaRPr>
          </a:p>
        </p:txBody>
      </p:sp>
    </p:spTree>
    <p:extLst>
      <p:ext uri="{BB962C8B-B14F-4D97-AF65-F5344CB8AC3E}">
        <p14:creationId xmlns:p14="http://schemas.microsoft.com/office/powerpoint/2010/main" val="1545514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When a Warning is Issued</a:t>
            </a:r>
            <a:endParaRPr lang="en-US" sz="2800" b="1" i="1" u="none" strike="noStrike" cap="none" dirty="0">
              <a:solidFill>
                <a:schemeClr val="lt1"/>
              </a:solidFill>
              <a:latin typeface="Calibri"/>
              <a:ea typeface="Calibri"/>
              <a:cs typeface="Calibri"/>
              <a:sym typeface="Calibri"/>
            </a:endParaRPr>
          </a:p>
        </p:txBody>
      </p:sp>
      <p:sp>
        <p:nvSpPr>
          <p:cNvPr id="16" name="Rectangle 15"/>
          <p:cNvSpPr/>
          <p:nvPr/>
        </p:nvSpPr>
        <p:spPr bwMode="auto">
          <a:xfrm>
            <a:off x="-228600" y="1259995"/>
            <a:ext cx="8964731" cy="64633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800" i="0" u="sng" dirty="0" smtClean="0">
                <a:solidFill>
                  <a:srgbClr val="002060"/>
                </a:solidFill>
                <a:latin typeface="Calibri" panose="020F0502020204030204" pitchFamily="34" charset="0"/>
              </a:rPr>
              <a:t>Scenario</a:t>
            </a:r>
            <a:r>
              <a:rPr lang="en-US" sz="1800" i="0" dirty="0" smtClean="0">
                <a:solidFill>
                  <a:srgbClr val="002060"/>
                </a:solidFill>
                <a:latin typeface="Calibri" panose="020F0502020204030204" pitchFamily="34" charset="0"/>
              </a:rPr>
              <a:t>: While at work, you receive notification on your cell phone that a tornado warning has been issued for your area.</a:t>
            </a:r>
          </a:p>
        </p:txBody>
      </p:sp>
      <p:grpSp>
        <p:nvGrpSpPr>
          <p:cNvPr id="20" name="Group 19"/>
          <p:cNvGrpSpPr/>
          <p:nvPr/>
        </p:nvGrpSpPr>
        <p:grpSpPr>
          <a:xfrm>
            <a:off x="4582387" y="2057400"/>
            <a:ext cx="4406165" cy="2077000"/>
            <a:chOff x="4582387" y="2057400"/>
            <a:chExt cx="4406165" cy="2077000"/>
          </a:xfrm>
        </p:grpSpPr>
        <p:sp>
          <p:nvSpPr>
            <p:cNvPr id="21" name="Rectangle 20"/>
            <p:cNvSpPr/>
            <p:nvPr/>
          </p:nvSpPr>
          <p:spPr>
            <a:xfrm>
              <a:off x="7159752" y="2057400"/>
              <a:ext cx="1828800" cy="2077000"/>
            </a:xfrm>
            <a:prstGeom prst="rect">
              <a:avLst/>
            </a:prstGeom>
            <a:solidFill>
              <a:srgbClr val="00B050">
                <a:alpha val="4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200" dirty="0" smtClean="0">
                  <a:solidFill>
                    <a:srgbClr val="002060"/>
                  </a:solidFill>
                  <a:latin typeface="Calibri" panose="020F0502020204030204" pitchFamily="34" charset="0"/>
                  <a:cs typeface="Calibri" panose="020F0502020204030204" pitchFamily="34" charset="0"/>
                </a:rPr>
                <a:t>Put your severe weather safety plan into action. Notify other coworkers of the threat so that everyone can take the necessary actions to stay safe until the storm has passed.</a:t>
              </a:r>
              <a:endParaRPr lang="en-US" sz="1200" dirty="0">
                <a:solidFill>
                  <a:srgbClr val="002060"/>
                </a:solidFill>
                <a:latin typeface="Calibri" panose="020F0502020204030204" pitchFamily="34" charset="0"/>
                <a:cs typeface="Calibri" panose="020F0502020204030204" pitchFamily="34" charset="0"/>
              </a:endParaRPr>
            </a:p>
          </p:txBody>
        </p:sp>
        <p:sp>
          <p:nvSpPr>
            <p:cNvPr id="22" name="Rectangle 2"/>
            <p:cNvSpPr txBox="1">
              <a:spLocks noChangeArrowheads="1"/>
            </p:cNvSpPr>
            <p:nvPr/>
          </p:nvSpPr>
          <p:spPr bwMode="auto">
            <a:xfrm>
              <a:off x="4582387" y="2057400"/>
              <a:ext cx="2577365" cy="2077000"/>
            </a:xfrm>
            <a:prstGeom prst="rect">
              <a:avLst/>
            </a:prstGeom>
            <a:ln w="19050" cap="flat" cmpd="sng" algn="ctr">
              <a:solidFill>
                <a:srgbClr val="00B050"/>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grpSp>
          <p:nvGrpSpPr>
            <p:cNvPr id="23" name="Group 22"/>
            <p:cNvGrpSpPr/>
            <p:nvPr/>
          </p:nvGrpSpPr>
          <p:grpSpPr>
            <a:xfrm>
              <a:off x="4974327" y="2209800"/>
              <a:ext cx="1731273" cy="1836215"/>
              <a:chOff x="4898127" y="4335985"/>
              <a:chExt cx="1329030" cy="1339191"/>
            </a:xfrm>
          </p:grpSpPr>
          <p:pic>
            <p:nvPicPr>
              <p:cNvPr id="24" name="Picture 6" descr="https://cdn2.iconfinder.com/data/icons/windows-8-metro-style/512/apartment.png"/>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4898127" y="4335985"/>
                <a:ext cx="1329030" cy="13290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5-Point Star 24"/>
              <p:cNvSpPr/>
              <p:nvPr/>
            </p:nvSpPr>
            <p:spPr>
              <a:xfrm>
                <a:off x="5446928" y="5443748"/>
                <a:ext cx="231428" cy="231428"/>
              </a:xfrm>
              <a:prstGeom prst="star5">
                <a:avLst/>
              </a:prstGeom>
              <a:solidFill>
                <a:srgbClr val="FF0000"/>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6" name="Group 25"/>
          <p:cNvGrpSpPr/>
          <p:nvPr/>
        </p:nvGrpSpPr>
        <p:grpSpPr>
          <a:xfrm>
            <a:off x="76200" y="2057400"/>
            <a:ext cx="4434740" cy="2084267"/>
            <a:chOff x="76200" y="2057400"/>
            <a:chExt cx="4434740" cy="2084267"/>
          </a:xfrm>
        </p:grpSpPr>
        <p:sp>
          <p:nvSpPr>
            <p:cNvPr id="27" name="Rectangle 26"/>
            <p:cNvSpPr/>
            <p:nvPr/>
          </p:nvSpPr>
          <p:spPr>
            <a:xfrm>
              <a:off x="76200" y="2057400"/>
              <a:ext cx="1828800" cy="2077000"/>
            </a:xfrm>
            <a:prstGeom prst="rect">
              <a:avLst/>
            </a:prstGeom>
            <a:solidFill>
              <a:srgbClr val="4F81BD">
                <a:alpha val="42000"/>
              </a:srgbClr>
            </a:solidFill>
            <a:ln w="2857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300" dirty="0" smtClean="0">
                  <a:solidFill>
                    <a:srgbClr val="002060"/>
                  </a:solidFill>
                  <a:latin typeface="Calibri" panose="020F0502020204030204" pitchFamily="34" charset="0"/>
                  <a:cs typeface="Calibri" panose="020F0502020204030204" pitchFamily="34" charset="0"/>
                </a:rPr>
                <a:t>Move indoors and away from windows. Even straight-line winds or large hail from a severe thunderstorm can cause damage. Be aware of the situation around you.</a:t>
              </a:r>
              <a:endParaRPr lang="en-US" sz="1300" dirty="0">
                <a:solidFill>
                  <a:srgbClr val="002060"/>
                </a:solidFill>
                <a:latin typeface="Calibri" panose="020F0502020204030204" pitchFamily="34" charset="0"/>
                <a:cs typeface="Calibri" panose="020F0502020204030204" pitchFamily="34" charset="0"/>
              </a:endParaRPr>
            </a:p>
          </p:txBody>
        </p:sp>
        <p:sp>
          <p:nvSpPr>
            <p:cNvPr id="28" name="Rectangle 2"/>
            <p:cNvSpPr txBox="1">
              <a:spLocks noChangeArrowheads="1"/>
            </p:cNvSpPr>
            <p:nvPr/>
          </p:nvSpPr>
          <p:spPr bwMode="auto">
            <a:xfrm>
              <a:off x="1933575" y="2057400"/>
              <a:ext cx="2577365" cy="2084267"/>
            </a:xfrm>
            <a:prstGeom prst="rect">
              <a:avLst/>
            </a:prstGeom>
            <a:ln w="19050" cap="flat" cmpd="sng" algn="ctr">
              <a:solidFill>
                <a:srgbClr val="4F81BD"/>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375" t="20113" r="24860" b="44364"/>
            <a:stretch/>
          </p:blipFill>
          <p:spPr bwMode="auto">
            <a:xfrm>
              <a:off x="2548116" y="2293829"/>
              <a:ext cx="1911861" cy="165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Up-Down Arrow 29"/>
            <p:cNvSpPr/>
            <p:nvPr/>
          </p:nvSpPr>
          <p:spPr bwMode="auto">
            <a:xfrm rot="16200000">
              <a:off x="2299712" y="2738178"/>
              <a:ext cx="467874" cy="914400"/>
            </a:xfrm>
            <a:prstGeom prst="up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742950" marR="0" indent="-285750" algn="ctr" defTabSz="914400" rtl="0" eaLnBrk="0" fontAlgn="base" latinLnBrk="0" hangingPunct="0">
                <a:lnSpc>
                  <a:spcPct val="100000"/>
                </a:lnSpc>
                <a:spcBef>
                  <a:spcPct val="20000"/>
                </a:spcBef>
                <a:spcAft>
                  <a:spcPct val="50000"/>
                </a:spcAft>
                <a:buClr>
                  <a:srgbClr val="00FFFF"/>
                </a:buClr>
                <a:buSzTx/>
                <a:buFont typeface="Wingdings" pitchFamily="2" charset="2"/>
                <a:buChar char="Ø"/>
                <a:tabLst/>
              </a:pPr>
              <a:endParaRPr kumimoji="0" lang="en-US" sz="1800" b="1" i="1" u="none" strike="noStrike" cap="none" normalizeH="0" baseline="0" smtClean="0">
                <a:ln>
                  <a:noFill/>
                </a:ln>
                <a:solidFill>
                  <a:schemeClr val="bg1"/>
                </a:solidFill>
                <a:effectLst/>
                <a:latin typeface="Times New Roman" pitchFamily="18" charset="0"/>
              </a:endParaRPr>
            </a:p>
          </p:txBody>
        </p:sp>
      </p:grpSp>
      <p:grpSp>
        <p:nvGrpSpPr>
          <p:cNvPr id="31" name="Group 30"/>
          <p:cNvGrpSpPr/>
          <p:nvPr/>
        </p:nvGrpSpPr>
        <p:grpSpPr>
          <a:xfrm>
            <a:off x="4572000" y="4286800"/>
            <a:ext cx="4426077" cy="2077000"/>
            <a:chOff x="4572000" y="4286800"/>
            <a:chExt cx="4426077" cy="2077000"/>
          </a:xfrm>
        </p:grpSpPr>
        <p:sp>
          <p:nvSpPr>
            <p:cNvPr id="32" name="Rectangle 31"/>
            <p:cNvSpPr/>
            <p:nvPr/>
          </p:nvSpPr>
          <p:spPr>
            <a:xfrm>
              <a:off x="7169277" y="4286800"/>
              <a:ext cx="1828800" cy="2077000"/>
            </a:xfrm>
            <a:prstGeom prst="rect">
              <a:avLst/>
            </a:prstGeom>
            <a:solidFill>
              <a:srgbClr val="C00000">
                <a:alpha val="5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300" dirty="0" smtClean="0">
                  <a:solidFill>
                    <a:srgbClr val="002060"/>
                  </a:solidFill>
                  <a:latin typeface="Calibri" panose="020F0502020204030204" pitchFamily="34" charset="0"/>
                  <a:cs typeface="Calibri" panose="020F0502020204030204" pitchFamily="34" charset="0"/>
                </a:rPr>
                <a:t>Stay in your tornado shelter or interior room until the storm has passed or the tornado warning has been cancelled or expired.</a:t>
              </a:r>
              <a:endParaRPr lang="en-US" sz="1300" dirty="0">
                <a:solidFill>
                  <a:srgbClr val="002060"/>
                </a:solidFill>
                <a:latin typeface="Calibri" panose="020F0502020204030204" pitchFamily="34" charset="0"/>
                <a:cs typeface="Calibri" panose="020F0502020204030204" pitchFamily="34" charset="0"/>
              </a:endParaRPr>
            </a:p>
          </p:txBody>
        </p:sp>
        <p:sp>
          <p:nvSpPr>
            <p:cNvPr id="33" name="Rectangle 2"/>
            <p:cNvSpPr txBox="1">
              <a:spLocks noChangeArrowheads="1"/>
            </p:cNvSpPr>
            <p:nvPr/>
          </p:nvSpPr>
          <p:spPr bwMode="auto">
            <a:xfrm>
              <a:off x="4572000" y="4286800"/>
              <a:ext cx="2577365" cy="2077000"/>
            </a:xfrm>
            <a:prstGeom prst="rect">
              <a:avLst/>
            </a:prstGeom>
            <a:ln w="19050" cap="flat" cmpd="sng" algn="ctr">
              <a:solidFill>
                <a:srgbClr val="C00000"/>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sp>
          <p:nvSpPr>
            <p:cNvPr id="34" name="Down Arrow 33"/>
            <p:cNvSpPr/>
            <p:nvPr/>
          </p:nvSpPr>
          <p:spPr>
            <a:xfrm>
              <a:off x="5394725" y="4476951"/>
              <a:ext cx="929875" cy="1542849"/>
            </a:xfrm>
            <a:prstGeom prst="downArrow">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5" name="Straight Connector 34"/>
            <p:cNvCxnSpPr/>
            <p:nvPr/>
          </p:nvCxnSpPr>
          <p:spPr>
            <a:xfrm>
              <a:off x="4906540" y="6172200"/>
              <a:ext cx="1951460"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7150" y="4284826"/>
            <a:ext cx="4434740" cy="2077000"/>
            <a:chOff x="57150" y="4284826"/>
            <a:chExt cx="4434740" cy="2077000"/>
          </a:xfrm>
        </p:grpSpPr>
        <p:sp>
          <p:nvSpPr>
            <p:cNvPr id="53" name="Rectangle 52"/>
            <p:cNvSpPr/>
            <p:nvPr/>
          </p:nvSpPr>
          <p:spPr>
            <a:xfrm>
              <a:off x="57150" y="4284826"/>
              <a:ext cx="1847850" cy="2077000"/>
            </a:xfrm>
            <a:prstGeom prst="rect">
              <a:avLst/>
            </a:prstGeom>
            <a:solidFill>
              <a:srgbClr val="FFC000">
                <a:alpha val="44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000" dirty="0" smtClean="0">
                  <a:solidFill>
                    <a:srgbClr val="002060"/>
                  </a:solidFill>
                  <a:latin typeface="Calibri" panose="020F0502020204030204" pitchFamily="34" charset="0"/>
                  <a:cs typeface="Calibri" panose="020F0502020204030204" pitchFamily="34" charset="0"/>
                </a:rPr>
                <a:t>Tornado warnings contain info that list cities in the path of the storm. While the NWS strives to provide detailed info, every city may not be directly listed in a warning. Because of radar limitations, time and locations listed in warnings are subject to minor errors. </a:t>
              </a:r>
              <a:r>
                <a:rPr lang="en-US" sz="1000" u="sng" dirty="0" smtClean="0">
                  <a:solidFill>
                    <a:srgbClr val="002060"/>
                  </a:solidFill>
                  <a:latin typeface="Calibri" panose="020F0502020204030204" pitchFamily="34" charset="0"/>
                  <a:cs typeface="Calibri" panose="020F0502020204030204" pitchFamily="34" charset="0"/>
                </a:rPr>
                <a:t>Allow yourself plenty of time to get to your safe place.</a:t>
              </a:r>
              <a:endParaRPr lang="en-US" sz="1000" u="sng" dirty="0">
                <a:solidFill>
                  <a:srgbClr val="002060"/>
                </a:solidFill>
                <a:latin typeface="Calibri" panose="020F0502020204030204" pitchFamily="34" charset="0"/>
                <a:cs typeface="Calibri" panose="020F0502020204030204" pitchFamily="34" charset="0"/>
              </a:endParaRPr>
            </a:p>
          </p:txBody>
        </p:sp>
        <p:sp>
          <p:nvSpPr>
            <p:cNvPr id="54" name="Rectangle 2"/>
            <p:cNvSpPr txBox="1">
              <a:spLocks noChangeArrowheads="1"/>
            </p:cNvSpPr>
            <p:nvPr/>
          </p:nvSpPr>
          <p:spPr bwMode="auto">
            <a:xfrm>
              <a:off x="1914525" y="4284826"/>
              <a:ext cx="2577365" cy="2077000"/>
            </a:xfrm>
            <a:prstGeom prst="rect">
              <a:avLst/>
            </a:prstGeom>
            <a:ln w="19050" cap="flat" cmpd="sng" algn="ctr">
              <a:solidFill>
                <a:srgbClr val="FFC000"/>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sp>
          <p:nvSpPr>
            <p:cNvPr id="55" name="Rectangle 3"/>
            <p:cNvSpPr>
              <a:spLocks noChangeArrowheads="1"/>
            </p:cNvSpPr>
            <p:nvPr/>
          </p:nvSpPr>
          <p:spPr bwMode="auto">
            <a:xfrm>
              <a:off x="1943100" y="4316105"/>
              <a:ext cx="249058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Unicode MS" pitchFamily="34" charset="-128"/>
                  <a:cs typeface="Arial" pitchFamily="34" charset="0"/>
                </a:rPr>
                <a:t>THE NATIONAL WEATHER SERVICE IN WILMINGTON HAS ISSUED A </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000" b="0" i="0" dirty="0">
                <a:solidFill>
                  <a:schemeClr val="tx1"/>
                </a:solidFill>
                <a:latin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Unicode MS" pitchFamily="34" charset="-128"/>
                  <a:cs typeface="Arial" pitchFamily="34" charset="0"/>
                </a:rPr>
                <a:t>* TORNADO WARNING FOR... SOUTHWESTERN MONTGOMERY COUNTY IN WEST CENTRAL OHIO... NORTHEASTERN BUTLER COUNTY IN SOUTHWESTERN OHIO...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 name="Rectangle 4"/>
            <p:cNvSpPr>
              <a:spLocks noChangeArrowheads="1"/>
            </p:cNvSpPr>
            <p:nvPr/>
          </p:nvSpPr>
          <p:spPr bwMode="auto">
            <a:xfrm>
              <a:off x="1933575" y="5715000"/>
              <a:ext cx="25264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Unicode MS" pitchFamily="34" charset="-128"/>
                  <a:cs typeface="Arial" pitchFamily="34" charset="0"/>
                </a:rPr>
                <a:t>* LOCATIONS IMPACTED INCLUDE... MIDDLETOWN...GERMANTOWN AND POAST TOWN HEIGHTS.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706185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Storm Reports</a:t>
            </a:r>
            <a:endParaRPr lang="en-US" sz="2800" b="1" i="1" u="none" strike="noStrike" cap="none" dirty="0">
              <a:solidFill>
                <a:schemeClr val="lt1"/>
              </a:solidFill>
              <a:latin typeface="Calibri"/>
              <a:ea typeface="Calibri"/>
              <a:cs typeface="Calibri"/>
              <a:sym typeface="Calibri"/>
            </a:endParaRPr>
          </a:p>
        </p:txBody>
      </p:sp>
      <p:sp>
        <p:nvSpPr>
          <p:cNvPr id="29" name="Rectangle 28"/>
          <p:cNvSpPr/>
          <p:nvPr/>
        </p:nvSpPr>
        <p:spPr>
          <a:xfrm>
            <a:off x="228600" y="1371600"/>
            <a:ext cx="1664970" cy="2247900"/>
          </a:xfrm>
          <a:prstGeom prst="rect">
            <a:avLst/>
          </a:prstGeom>
          <a:solidFill>
            <a:srgbClr val="4F81BD"/>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If you observe damage, flooding, or a tornado, and are </a:t>
            </a:r>
            <a:r>
              <a:rPr lang="en-US" sz="1400" u="sng" dirty="0" smtClean="0">
                <a:solidFill>
                  <a:schemeClr val="bg1"/>
                </a:solidFill>
              </a:rPr>
              <a:t>in a safe place</a:t>
            </a:r>
            <a:r>
              <a:rPr lang="en-US" sz="1400" dirty="0" smtClean="0">
                <a:solidFill>
                  <a:schemeClr val="bg1"/>
                </a:solidFill>
              </a:rPr>
              <a:t>, please give us a call or report on social media!</a:t>
            </a:r>
            <a:endParaRPr lang="en-US" sz="1400" dirty="0">
              <a:solidFill>
                <a:schemeClr val="bg1"/>
              </a:solidFill>
            </a:endParaRPr>
          </a:p>
        </p:txBody>
      </p:sp>
      <p:sp>
        <p:nvSpPr>
          <p:cNvPr id="30" name="Rectangle 29"/>
          <p:cNvSpPr/>
          <p:nvPr/>
        </p:nvSpPr>
        <p:spPr>
          <a:xfrm>
            <a:off x="1893570" y="1371600"/>
            <a:ext cx="2526030" cy="2247900"/>
          </a:xfrm>
          <a:prstGeom prst="rect">
            <a:avLst/>
          </a:prstGeom>
          <a:solidFill>
            <a:schemeClr val="bg1"/>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31" name="Rectangle 30"/>
          <p:cNvSpPr/>
          <p:nvPr/>
        </p:nvSpPr>
        <p:spPr>
          <a:xfrm>
            <a:off x="4582387" y="1371600"/>
            <a:ext cx="1664208" cy="2247900"/>
          </a:xfrm>
          <a:prstGeom prst="rect">
            <a:avLst/>
          </a:prstGeom>
          <a:solidFill>
            <a:srgbClr val="4F81BD"/>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What we want to know…</a:t>
            </a:r>
            <a:endParaRPr lang="en-US" sz="1400" dirty="0">
              <a:solidFill>
                <a:schemeClr val="bg1"/>
              </a:solidFill>
            </a:endParaRPr>
          </a:p>
        </p:txBody>
      </p:sp>
      <p:sp>
        <p:nvSpPr>
          <p:cNvPr id="32" name="Rectangle 31"/>
          <p:cNvSpPr/>
          <p:nvPr/>
        </p:nvSpPr>
        <p:spPr>
          <a:xfrm>
            <a:off x="6248400" y="1371600"/>
            <a:ext cx="2526030" cy="2247900"/>
          </a:xfrm>
          <a:prstGeom prst="rect">
            <a:avLst/>
          </a:prstGeom>
          <a:solidFill>
            <a:schemeClr val="bg1"/>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33" name="Rectangle 32"/>
          <p:cNvSpPr/>
          <p:nvPr/>
        </p:nvSpPr>
        <p:spPr>
          <a:xfrm>
            <a:off x="228600" y="3733800"/>
            <a:ext cx="1664970" cy="2247900"/>
          </a:xfrm>
          <a:prstGeom prst="rect">
            <a:avLst/>
          </a:prstGeom>
          <a:solidFill>
            <a:srgbClr val="4F81BD"/>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Real-time verification of damage occurring adds credibility, enhances public response, and improves warning accuracy!</a:t>
            </a:r>
            <a:endParaRPr lang="en-US" sz="1400" dirty="0">
              <a:solidFill>
                <a:schemeClr val="bg1"/>
              </a:solidFill>
            </a:endParaRPr>
          </a:p>
        </p:txBody>
      </p:sp>
      <p:sp>
        <p:nvSpPr>
          <p:cNvPr id="34" name="Rectangle 33"/>
          <p:cNvSpPr/>
          <p:nvPr/>
        </p:nvSpPr>
        <p:spPr>
          <a:xfrm>
            <a:off x="1893570" y="3733800"/>
            <a:ext cx="2526030" cy="2247900"/>
          </a:xfrm>
          <a:prstGeom prst="rect">
            <a:avLst/>
          </a:prstGeom>
          <a:solidFill>
            <a:schemeClr val="bg1"/>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sp>
        <p:nvSpPr>
          <p:cNvPr id="35" name="Rectangle 34"/>
          <p:cNvSpPr/>
          <p:nvPr/>
        </p:nvSpPr>
        <p:spPr>
          <a:xfrm>
            <a:off x="4572000" y="3733800"/>
            <a:ext cx="1664970" cy="2247900"/>
          </a:xfrm>
          <a:prstGeom prst="rect">
            <a:avLst/>
          </a:prstGeom>
          <a:solidFill>
            <a:srgbClr val="4F81BD"/>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chemeClr val="bg1"/>
                </a:solidFill>
              </a:rPr>
              <a:t>Your storm reports may help  keep others safe!</a:t>
            </a:r>
            <a:endParaRPr lang="en-US" sz="1400" dirty="0">
              <a:solidFill>
                <a:schemeClr val="bg1"/>
              </a:solidFill>
            </a:endParaRPr>
          </a:p>
        </p:txBody>
      </p:sp>
      <p:sp>
        <p:nvSpPr>
          <p:cNvPr id="36" name="Rectangle 35"/>
          <p:cNvSpPr/>
          <p:nvPr/>
        </p:nvSpPr>
        <p:spPr>
          <a:xfrm>
            <a:off x="6236970" y="3733800"/>
            <a:ext cx="2526030" cy="2247900"/>
          </a:xfrm>
          <a:prstGeom prst="rect">
            <a:avLst/>
          </a:prstGeom>
          <a:solidFill>
            <a:schemeClr val="bg1"/>
          </a:solid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1400" dirty="0">
              <a:solidFill>
                <a:schemeClr val="tx1"/>
              </a:solidFill>
            </a:endParaRPr>
          </a:p>
        </p:txBody>
      </p:sp>
      <p:pic>
        <p:nvPicPr>
          <p:cNvPr id="37" name="Picture 12" descr="https://d30y9cdsu7xlg0.cloudfront.net/png/8501-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885" y="405765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s://d30y9cdsu7xlg0.cloudfront.net/png/103536-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9545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d30y9cdsu7xlg0.cloudfront.net/png/23089-200.png"/>
          <p:cNvPicPr>
            <a:picLocks noChangeAspect="1" noChangeArrowheads="1"/>
          </p:cNvPicPr>
          <p:nvPr/>
        </p:nvPicPr>
        <p:blipFill rotWithShape="1">
          <a:blip r:embed="rId5">
            <a:extLst>
              <a:ext uri="{28A0092B-C50C-407E-A947-70E740481C1C}">
                <a14:useLocalDpi xmlns:a14="http://schemas.microsoft.com/office/drawing/2010/main" val="0"/>
              </a:ext>
            </a:extLst>
          </a:blip>
          <a:srcRect l="61320" b="65500"/>
          <a:stretch/>
        </p:blipFill>
        <p:spPr bwMode="auto">
          <a:xfrm rot="1760092">
            <a:off x="2887996" y="2187663"/>
            <a:ext cx="937976" cy="83661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276600" y="2286000"/>
            <a:ext cx="1219062" cy="5602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i="0" dirty="0" smtClean="0">
                <a:solidFill>
                  <a:sysClr val="windowText" lastClr="000000"/>
                </a:solidFill>
              </a:rPr>
              <a:t>NWS</a:t>
            </a:r>
            <a:endParaRPr lang="en-US" sz="3200" i="0" dirty="0">
              <a:solidFill>
                <a:sysClr val="windowText" lastClr="000000"/>
              </a:solidFill>
            </a:endParaRPr>
          </a:p>
        </p:txBody>
      </p:sp>
      <p:cxnSp>
        <p:nvCxnSpPr>
          <p:cNvPr id="41" name="Straight Connector 40"/>
          <p:cNvCxnSpPr/>
          <p:nvPr/>
        </p:nvCxnSpPr>
        <p:spPr bwMode="auto">
          <a:xfrm>
            <a:off x="7486650" y="1488257"/>
            <a:ext cx="0" cy="2053138"/>
          </a:xfrm>
          <a:prstGeom prst="line">
            <a:avLst/>
          </a:prstGeom>
          <a:noFill/>
          <a:ln w="19050" cap="flat" cmpd="sng" algn="ctr">
            <a:solidFill>
              <a:srgbClr val="4F81BD"/>
            </a:solidFill>
            <a:prstDash val="sysDot"/>
            <a:round/>
            <a:headEnd type="none" w="med" len="med"/>
            <a:tailEnd type="none" w="med" len="med"/>
          </a:ln>
          <a:effectLst/>
        </p:spPr>
      </p:cxnSp>
      <p:cxnSp>
        <p:nvCxnSpPr>
          <p:cNvPr id="42" name="Straight Connector 41"/>
          <p:cNvCxnSpPr/>
          <p:nvPr/>
        </p:nvCxnSpPr>
        <p:spPr bwMode="auto">
          <a:xfrm>
            <a:off x="6349365" y="2495550"/>
            <a:ext cx="2324100" cy="0"/>
          </a:xfrm>
          <a:prstGeom prst="line">
            <a:avLst/>
          </a:prstGeom>
          <a:noFill/>
          <a:ln w="19050" cap="flat" cmpd="sng" algn="ctr">
            <a:solidFill>
              <a:srgbClr val="4F81BD"/>
            </a:solidFill>
            <a:prstDash val="sysDot"/>
            <a:round/>
            <a:headEnd type="none" w="med" len="med"/>
            <a:tailEnd type="none" w="med" len="med"/>
          </a:ln>
          <a:effectLst/>
        </p:spPr>
      </p:cxnSp>
      <p:pic>
        <p:nvPicPr>
          <p:cNvPr id="43" name="Picture 4" descr="https://d30y9cdsu7xlg0.cloudfront.net/png/186740-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434323"/>
            <a:ext cx="1004077" cy="10040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ttps://d30y9cdsu7xlg0.cloudfront.net/png/478290-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359718"/>
            <a:ext cx="1078682" cy="107868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https://d30y9cdsu7xlg0.cloudfront.net/png/752-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2533424"/>
            <a:ext cx="971776" cy="9717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d30y9cdsu7xlg0.cloudfront.net/png/10261-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660" y="2584859"/>
            <a:ext cx="892356" cy="89235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ttps://d30y9cdsu7xlg0.cloudfront.net/png/170464-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4085" y="36576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1893570" y="5377744"/>
            <a:ext cx="2526030" cy="5602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dirty="0" smtClean="0">
                <a:solidFill>
                  <a:sysClr val="windowText" lastClr="000000"/>
                </a:solidFill>
              </a:rPr>
              <a:t>A tornado has been reported 3 miles N of…</a:t>
            </a:r>
            <a:endParaRPr lang="en-US" sz="1400" dirty="0">
              <a:solidFill>
                <a:sysClr val="windowText" lastClr="000000"/>
              </a:solidFill>
            </a:endParaRPr>
          </a:p>
        </p:txBody>
      </p:sp>
    </p:spTree>
    <p:extLst>
      <p:ext uri="{BB962C8B-B14F-4D97-AF65-F5344CB8AC3E}">
        <p14:creationId xmlns:p14="http://schemas.microsoft.com/office/powerpoint/2010/main" val="31410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Memorial Day Tornadoes</a:t>
            </a:r>
            <a:endParaRPr lang="en-US" sz="2800" b="1" i="1" u="none" strike="noStrike" cap="none" dirty="0">
              <a:solidFill>
                <a:schemeClr val="lt1"/>
              </a:solidFill>
              <a:latin typeface="Calibri"/>
              <a:ea typeface="Calibri"/>
              <a:cs typeface="Calibri"/>
              <a:sym typeface="Calibri"/>
            </a:endParaRPr>
          </a:p>
        </p:txBody>
      </p:sp>
      <p:pic>
        <p:nvPicPr>
          <p:cNvPr id="2" name="Picture 1"/>
          <p:cNvPicPr>
            <a:picLocks noChangeAspect="1"/>
          </p:cNvPicPr>
          <p:nvPr/>
        </p:nvPicPr>
        <p:blipFill rotWithShape="1">
          <a:blip r:embed="rId3"/>
          <a:srcRect l="51250" t="12222" r="11250" b="5270"/>
          <a:stretch/>
        </p:blipFill>
        <p:spPr>
          <a:xfrm>
            <a:off x="1072356" y="1143000"/>
            <a:ext cx="7010400" cy="5205709"/>
          </a:xfrm>
          <a:prstGeom prst="rect">
            <a:avLst/>
          </a:prstGeom>
          <a:ln w="25400">
            <a:solidFill>
              <a:srgbClr val="002060"/>
            </a:solidFill>
          </a:ln>
        </p:spPr>
      </p:pic>
    </p:spTree>
    <p:extLst>
      <p:ext uri="{BB962C8B-B14F-4D97-AF65-F5344CB8AC3E}">
        <p14:creationId xmlns:p14="http://schemas.microsoft.com/office/powerpoint/2010/main" val="26506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06" y="1075531"/>
            <a:ext cx="8953500" cy="2514600"/>
          </a:xfrm>
          <a:prstGeom prst="rect">
            <a:avLst/>
          </a:prstGeom>
          <a:ln w="25400">
            <a:solidFill>
              <a:srgbClr val="002060"/>
            </a:solidFill>
          </a:ln>
        </p:spPr>
      </p:pic>
      <p:sp>
        <p:nvSpPr>
          <p:cNvPr id="3" name="Rectangle 2"/>
          <p:cNvSpPr/>
          <p:nvPr/>
        </p:nvSpPr>
        <p:spPr>
          <a:xfrm>
            <a:off x="100806" y="3768409"/>
            <a:ext cx="9043194" cy="2585323"/>
          </a:xfrm>
          <a:prstGeom prst="rect">
            <a:avLst/>
          </a:prstGeom>
        </p:spPr>
        <p:txBody>
          <a:bodyPr wrap="square">
            <a:spAutoFit/>
          </a:bodyPr>
          <a:lstStyle/>
          <a:p>
            <a:pPr algn="ctr"/>
            <a:r>
              <a:rPr lang="en-US" sz="1800" b="1" dirty="0">
                <a:solidFill>
                  <a:srgbClr val="002060"/>
                </a:solidFill>
                <a:latin typeface="Calibri" panose="020F0502020204030204" pitchFamily="34" charset="0"/>
                <a:cs typeface="Calibri" panose="020F0502020204030204" pitchFamily="34" charset="0"/>
              </a:rPr>
              <a:t>The National Weather Service (NWS) is an organization that relies heavily on science, partnerships, and ties to local communities to successfully provide weather, water, and climate data, forecasts and warnings for the protection of life and property and the enhancement of the national economy. </a:t>
            </a:r>
            <a:endParaRPr lang="en-US" sz="1800" b="1" dirty="0" smtClean="0">
              <a:solidFill>
                <a:srgbClr val="002060"/>
              </a:solidFill>
              <a:latin typeface="Calibri" panose="020F0502020204030204" pitchFamily="34" charset="0"/>
              <a:cs typeface="Calibri" panose="020F0502020204030204" pitchFamily="34" charset="0"/>
            </a:endParaRPr>
          </a:p>
          <a:p>
            <a:pPr algn="ctr"/>
            <a:endParaRPr lang="en-US" sz="1800" b="1" dirty="0" smtClean="0">
              <a:solidFill>
                <a:srgbClr val="002060"/>
              </a:solidFill>
              <a:latin typeface="Calibri" panose="020F0502020204030204" pitchFamily="34" charset="0"/>
              <a:cs typeface="Calibri" panose="020F0502020204030204" pitchFamily="34" charset="0"/>
            </a:endParaRPr>
          </a:p>
          <a:p>
            <a:pPr algn="ctr"/>
            <a:r>
              <a:rPr lang="en-US" sz="1800" b="1" dirty="0" smtClean="0">
                <a:solidFill>
                  <a:srgbClr val="002060"/>
                </a:solidFill>
                <a:latin typeface="Calibri" panose="020F0502020204030204" pitchFamily="34" charset="0"/>
                <a:cs typeface="Calibri" panose="020F0502020204030204" pitchFamily="34" charset="0"/>
              </a:rPr>
              <a:t>The </a:t>
            </a:r>
            <a:r>
              <a:rPr lang="en-US" sz="1800" b="1" dirty="0">
                <a:solidFill>
                  <a:srgbClr val="002060"/>
                </a:solidFill>
                <a:latin typeface="Calibri" panose="020F0502020204030204" pitchFamily="34" charset="0"/>
                <a:cs typeface="Calibri" panose="020F0502020204030204" pitchFamily="34" charset="0"/>
              </a:rPr>
              <a:t>NWS works with many partners, including those from national and local government, members of the weather enterprise, Weather-Ready Nation Ambassadors, and Academia to help educate people in all communities on how to stay safe and ensure important weather information, such as warnings, reach the broadest possible audience. </a:t>
            </a:r>
          </a:p>
        </p:txBody>
      </p:sp>
      <p:sp>
        <p:nvSpPr>
          <p:cNvPr id="9" name="Shape 164"/>
          <p:cNvSpPr txBox="1"/>
          <p:nvPr/>
        </p:nvSpPr>
        <p:spPr>
          <a:xfrm>
            <a:off x="55959" y="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dirty="0" smtClean="0">
                <a:solidFill>
                  <a:schemeClr val="lt1"/>
                </a:solidFill>
                <a:latin typeface="Calibri"/>
                <a:ea typeface="Calibri"/>
                <a:cs typeface="Calibri"/>
                <a:sym typeface="Calibri"/>
              </a:rPr>
              <a:t>Ensuring a Weather Ready Nation</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The Importance of Partnerships</a:t>
            </a:r>
            <a:endParaRPr lang="en-US" sz="2800" b="1" i="1"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9363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37"/>
        <p:cNvGrpSpPr/>
        <p:nvPr/>
      </p:nvGrpSpPr>
      <p:grpSpPr>
        <a:xfrm>
          <a:off x="0" y="0"/>
          <a:ext cx="0" cy="0"/>
          <a:chOff x="0" y="0"/>
          <a:chExt cx="0" cy="0"/>
        </a:xfrm>
      </p:grpSpPr>
      <p:sp>
        <p:nvSpPr>
          <p:cNvPr id="141" name="Shape 141"/>
          <p:cNvSpPr txBox="1"/>
          <p:nvPr/>
        </p:nvSpPr>
        <p:spPr>
          <a:xfrm>
            <a:off x="-115888" y="2241550"/>
            <a:ext cx="7847012" cy="3487737"/>
          </a:xfrm>
          <a:prstGeom prst="rect">
            <a:avLst/>
          </a:prstGeom>
          <a:noFill/>
          <a:ln>
            <a:noFill/>
          </a:ln>
        </p:spPr>
        <p:txBody>
          <a:bodyPr lIns="91425" tIns="45700" rIns="91425" bIns="45700" anchor="t" anchorCtr="0">
            <a:noAutofit/>
          </a:bodyPr>
          <a:lstStyle/>
          <a:p>
            <a:pPr marL="0" marR="0" lvl="1" indent="0" algn="ctr" rtl="0">
              <a:lnSpc>
                <a:spcPct val="100000"/>
              </a:lnSpc>
              <a:spcBef>
                <a:spcPts val="0"/>
              </a:spcBef>
              <a:spcAft>
                <a:spcPts val="0"/>
              </a:spcAft>
              <a:buClr>
                <a:schemeClr val="dk1"/>
              </a:buClr>
              <a:buFont typeface="Arial"/>
              <a:buNone/>
            </a:pPr>
            <a:endParaRPr sz="800" b="0" i="0" u="none" strike="noStrike" cap="none" dirty="0">
              <a:solidFill>
                <a:srgbClr val="002060"/>
              </a:solidFill>
              <a:latin typeface="Calibri"/>
              <a:ea typeface="Calibri"/>
              <a:cs typeface="Calibri"/>
              <a:sym typeface="Calibri"/>
            </a:endParaRPr>
          </a:p>
          <a:p>
            <a:pPr marL="741363" marR="0" lvl="1" indent="-284163" algn="l" rtl="0">
              <a:lnSpc>
                <a:spcPct val="100000"/>
              </a:lnSpc>
              <a:spcBef>
                <a:spcPts val="120"/>
              </a:spcBef>
              <a:spcAft>
                <a:spcPts val="0"/>
              </a:spcAft>
              <a:buClr>
                <a:srgbClr val="002060"/>
              </a:buClr>
              <a:buSzPct val="100000"/>
              <a:buFont typeface="Calibri"/>
              <a:buChar char="•"/>
            </a:pPr>
            <a:r>
              <a:rPr lang="en-US" sz="2400" b="1" i="0" u="none" strike="noStrike" cap="none" dirty="0">
                <a:solidFill>
                  <a:srgbClr val="002060"/>
                </a:solidFill>
                <a:latin typeface="Calibri"/>
                <a:ea typeface="Calibri"/>
                <a:cs typeface="Calibri"/>
                <a:sym typeface="Calibri"/>
              </a:rPr>
              <a:t>Data Providers (</a:t>
            </a:r>
            <a:r>
              <a:rPr lang="en-US" sz="2400" b="1" i="1" u="none" strike="noStrike" cap="none" dirty="0">
                <a:solidFill>
                  <a:srgbClr val="002060"/>
                </a:solidFill>
                <a:latin typeface="Calibri"/>
                <a:ea typeface="Calibri"/>
                <a:cs typeface="Calibri"/>
                <a:sym typeface="Calibri"/>
              </a:rPr>
              <a:t>i.e</a:t>
            </a:r>
            <a:r>
              <a:rPr lang="en-US" sz="2400" b="1" i="0" u="none" strike="noStrike" cap="none" dirty="0">
                <a:solidFill>
                  <a:srgbClr val="002060"/>
                </a:solidFill>
                <a:latin typeface="Calibri"/>
                <a:ea typeface="Calibri"/>
                <a:cs typeface="Calibri"/>
                <a:sym typeface="Calibri"/>
              </a:rPr>
              <a:t>., Weather Enterprise)</a:t>
            </a:r>
          </a:p>
          <a:p>
            <a:pPr marL="1087438" marR="0" lvl="2" indent="-236537"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Maximize value of weather, water, and climate information to society</a:t>
            </a:r>
          </a:p>
          <a:p>
            <a:pPr marL="1087438" marR="0" lvl="2" indent="-236537"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Mutually benefit NOAA and other government agencies, academia, non-profits, and private sector</a:t>
            </a:r>
          </a:p>
          <a:p>
            <a:pPr marL="741363" marR="0" lvl="1" indent="-284163" algn="l" rtl="0">
              <a:lnSpc>
                <a:spcPct val="100000"/>
              </a:lnSpc>
              <a:spcBef>
                <a:spcPts val="120"/>
              </a:spcBef>
              <a:spcAft>
                <a:spcPts val="0"/>
              </a:spcAft>
              <a:buClr>
                <a:srgbClr val="002060"/>
              </a:buClr>
              <a:buSzPct val="100000"/>
              <a:buFont typeface="Calibri"/>
              <a:buChar char="•"/>
            </a:pPr>
            <a:r>
              <a:rPr lang="en-US" sz="2400" b="1" i="0" u="none" strike="noStrike" cap="none" dirty="0">
                <a:solidFill>
                  <a:srgbClr val="002060"/>
                </a:solidFill>
                <a:latin typeface="Calibri"/>
                <a:ea typeface="Calibri"/>
                <a:cs typeface="Calibri"/>
                <a:sym typeface="Calibri"/>
              </a:rPr>
              <a:t>Data Users (Decision-Makers)</a:t>
            </a:r>
          </a:p>
          <a:p>
            <a:pPr marL="1087438" marR="0" lvl="2" indent="-236537"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Meet “life and property” mission more effectively</a:t>
            </a:r>
          </a:p>
          <a:p>
            <a:pPr marL="1087438" marR="0" lvl="2" indent="-236537"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Strengthen business competitiveness</a:t>
            </a:r>
          </a:p>
          <a:p>
            <a:pPr marL="741363" marR="0" lvl="1" indent="-284163" algn="l" rtl="0">
              <a:lnSpc>
                <a:spcPct val="100000"/>
              </a:lnSpc>
              <a:spcBef>
                <a:spcPts val="120"/>
              </a:spcBef>
              <a:spcAft>
                <a:spcPts val="0"/>
              </a:spcAft>
              <a:buClr>
                <a:srgbClr val="002060"/>
              </a:buClr>
              <a:buSzPct val="100000"/>
              <a:buFont typeface="Calibri"/>
              <a:buChar char="•"/>
            </a:pPr>
            <a:r>
              <a:rPr lang="en-US" sz="2400" b="1" i="0" u="none" strike="noStrike" cap="none" dirty="0">
                <a:solidFill>
                  <a:srgbClr val="002060"/>
                </a:solidFill>
                <a:latin typeface="Calibri"/>
                <a:ea typeface="Calibri"/>
                <a:cs typeface="Calibri"/>
                <a:sym typeface="Calibri"/>
              </a:rPr>
              <a:t>Data Communicators (Media)</a:t>
            </a:r>
          </a:p>
          <a:p>
            <a:pPr marL="1089025" marR="0" lvl="2" indent="-238125"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Build consistency in message</a:t>
            </a:r>
          </a:p>
          <a:p>
            <a:pPr marL="1089025" marR="0" lvl="2" indent="-238125" algn="l" rtl="0">
              <a:lnSpc>
                <a:spcPct val="100000"/>
              </a:lnSpc>
              <a:spcBef>
                <a:spcPts val="90"/>
              </a:spcBef>
              <a:spcAft>
                <a:spcPts val="0"/>
              </a:spcAft>
              <a:buClr>
                <a:srgbClr val="002060"/>
              </a:buClr>
              <a:buSzPct val="100000"/>
              <a:buFont typeface="Calibri"/>
              <a:buChar char="•"/>
            </a:pPr>
            <a:r>
              <a:rPr lang="en-US" sz="1800" b="0" i="0" u="none" strike="noStrike" cap="none" dirty="0">
                <a:solidFill>
                  <a:srgbClr val="002060"/>
                </a:solidFill>
                <a:latin typeface="Calibri"/>
                <a:ea typeface="Calibri"/>
                <a:cs typeface="Calibri"/>
                <a:sym typeface="Calibri"/>
              </a:rPr>
              <a:t>Increase outreach</a:t>
            </a:r>
          </a:p>
          <a:p>
            <a:pPr marL="0" marR="0" lvl="1" indent="0" algn="l" rtl="0">
              <a:lnSpc>
                <a:spcPct val="100000"/>
              </a:lnSpc>
              <a:spcBef>
                <a:spcPts val="100"/>
              </a:spcBef>
              <a:spcAft>
                <a:spcPts val="0"/>
              </a:spcAft>
              <a:buClr>
                <a:schemeClr val="dk1"/>
              </a:buClr>
              <a:buFont typeface="Arial"/>
              <a:buNone/>
            </a:pPr>
            <a:endParaRPr sz="2000" b="0" i="0" u="none" strike="noStrike" cap="none" dirty="0">
              <a:solidFill>
                <a:srgbClr val="002060"/>
              </a:solidFill>
              <a:latin typeface="Calibri"/>
              <a:ea typeface="Calibri"/>
              <a:cs typeface="Calibri"/>
              <a:sym typeface="Calibri"/>
            </a:endParaRPr>
          </a:p>
          <a:p>
            <a:pPr marL="0" marR="0" lvl="1" indent="0" algn="l" rtl="0">
              <a:lnSpc>
                <a:spcPct val="100000"/>
              </a:lnSpc>
              <a:spcBef>
                <a:spcPts val="120"/>
              </a:spcBef>
              <a:spcAft>
                <a:spcPts val="0"/>
              </a:spcAft>
              <a:buClr>
                <a:schemeClr val="dk1"/>
              </a:buClr>
              <a:buFont typeface="Arial"/>
              <a:buNone/>
            </a:pPr>
            <a:endParaRPr sz="2400" b="1" i="0" u="none" strike="noStrike" cap="none" dirty="0">
              <a:solidFill>
                <a:srgbClr val="002060"/>
              </a:solidFill>
              <a:latin typeface="Calibri"/>
              <a:ea typeface="Calibri"/>
              <a:cs typeface="Calibri"/>
              <a:sym typeface="Calibri"/>
            </a:endParaRPr>
          </a:p>
          <a:p>
            <a:pPr marL="1087438" marR="0" lvl="2" indent="-236537" algn="l" rtl="0">
              <a:lnSpc>
                <a:spcPct val="100000"/>
              </a:lnSpc>
              <a:spcBef>
                <a:spcPts val="100"/>
              </a:spcBef>
              <a:spcAft>
                <a:spcPts val="0"/>
              </a:spcAft>
              <a:buClr>
                <a:schemeClr val="dk1"/>
              </a:buClr>
              <a:buFont typeface="Arial"/>
              <a:buNone/>
            </a:pPr>
            <a:endParaRPr sz="2000" b="0" i="0" u="none" strike="noStrike" cap="none" dirty="0">
              <a:solidFill>
                <a:srgbClr val="002060"/>
              </a:solidFill>
              <a:latin typeface="Calibri"/>
              <a:ea typeface="Calibri"/>
              <a:cs typeface="Calibri"/>
              <a:sym typeface="Calibri"/>
            </a:endParaRPr>
          </a:p>
        </p:txBody>
      </p:sp>
      <p:sp>
        <p:nvSpPr>
          <p:cNvPr id="142" name="Shape 142"/>
          <p:cNvSpPr txBox="1"/>
          <p:nvPr/>
        </p:nvSpPr>
        <p:spPr>
          <a:xfrm>
            <a:off x="0" y="-11112"/>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a:solidFill>
                  <a:schemeClr val="lt1"/>
                </a:solidFill>
                <a:latin typeface="Calibri"/>
                <a:ea typeface="Calibri"/>
                <a:cs typeface="Calibri"/>
                <a:sym typeface="Calibri"/>
              </a:rPr>
              <a:t>WRN Ambassador Initiative</a:t>
            </a:r>
          </a:p>
          <a:p>
            <a:pPr marL="0" marR="0" lvl="0" indent="0" algn="ctr" rtl="0">
              <a:lnSpc>
                <a:spcPct val="100000"/>
              </a:lnSpc>
              <a:spcBef>
                <a:spcPts val="0"/>
              </a:spcBef>
              <a:spcAft>
                <a:spcPts val="0"/>
              </a:spcAft>
              <a:buClr>
                <a:schemeClr val="lt1"/>
              </a:buClr>
              <a:buSzPct val="25000"/>
              <a:buFont typeface="Calibri"/>
              <a:buNone/>
            </a:pPr>
            <a:r>
              <a:rPr lang="en-US" sz="2800" b="1" i="1" u="none" strike="noStrike" cap="none">
                <a:solidFill>
                  <a:schemeClr val="lt1"/>
                </a:solidFill>
                <a:latin typeface="Calibri"/>
                <a:ea typeface="Calibri"/>
                <a:cs typeface="Calibri"/>
                <a:sym typeface="Calibri"/>
              </a:rPr>
              <a:t>Goal</a:t>
            </a:r>
          </a:p>
        </p:txBody>
      </p:sp>
      <p:sp>
        <p:nvSpPr>
          <p:cNvPr id="143" name="Shape 143"/>
          <p:cNvSpPr txBox="1"/>
          <p:nvPr/>
        </p:nvSpPr>
        <p:spPr>
          <a:xfrm>
            <a:off x="357187" y="1604962"/>
            <a:ext cx="8524874" cy="646112"/>
          </a:xfrm>
          <a:prstGeom prst="rect">
            <a:avLst/>
          </a:prstGeom>
          <a:noFill/>
          <a:ln w="9525" cap="flat" cmpd="sng">
            <a:solidFill>
              <a:srgbClr val="00206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dirty="0">
                <a:solidFill>
                  <a:srgbClr val="002060"/>
                </a:solidFill>
                <a:latin typeface="Arial"/>
                <a:ea typeface="Arial"/>
                <a:cs typeface="Arial"/>
                <a:sym typeface="Arial"/>
              </a:rPr>
              <a:t>Goal:  Collectively engage with external organizations that are committed to creating societal response that is equal to weather, water, and climate risks.</a:t>
            </a:r>
          </a:p>
        </p:txBody>
      </p:sp>
      <p:sp>
        <p:nvSpPr>
          <p:cNvPr id="144" name="Shape 144"/>
          <p:cNvSpPr txBox="1"/>
          <p:nvPr/>
        </p:nvSpPr>
        <p:spPr>
          <a:xfrm>
            <a:off x="5410616" y="5867400"/>
            <a:ext cx="2919413"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060"/>
              </a:buClr>
              <a:buSzPct val="25000"/>
              <a:buFont typeface="Calibri"/>
              <a:buNone/>
            </a:pPr>
            <a:r>
              <a:rPr lang="en-US" sz="2000" b="1" i="0" u="none" strike="noStrike" cap="none" dirty="0">
                <a:solidFill>
                  <a:srgbClr val="002060"/>
                </a:solidFill>
                <a:latin typeface="Calibri"/>
                <a:ea typeface="Calibri"/>
                <a:cs typeface="Calibri"/>
                <a:sym typeface="Calibri"/>
              </a:rPr>
              <a:t>Visit: www.noaa.gov/wrn</a:t>
            </a:r>
          </a:p>
        </p:txBody>
      </p:sp>
      <p:pic>
        <p:nvPicPr>
          <p:cNvPr id="10" name="Picture 9"/>
          <p:cNvPicPr>
            <a:picLocks noChangeAspect="1"/>
          </p:cNvPicPr>
          <p:nvPr/>
        </p:nvPicPr>
        <p:blipFill rotWithShape="1">
          <a:blip r:embed="rId3"/>
          <a:srcRect l="44749" t="15185" r="25251" b="59630"/>
          <a:stretch/>
        </p:blipFill>
        <p:spPr>
          <a:xfrm>
            <a:off x="5105400" y="4777157"/>
            <a:ext cx="3529846" cy="1000123"/>
          </a:xfrm>
          <a:prstGeom prst="rect">
            <a:avLst/>
          </a:prstGeom>
          <a:ln w="25400">
            <a:solidFill>
              <a:schemeClr val="accent1">
                <a:shade val="50000"/>
              </a:schemeClr>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163" name="Shape 163"/>
          <p:cNvSpPr txBox="1"/>
          <p:nvPr/>
        </p:nvSpPr>
        <p:spPr>
          <a:xfrm>
            <a:off x="-152400" y="909637"/>
            <a:ext cx="8991600" cy="4881562"/>
          </a:xfrm>
          <a:prstGeom prst="rect">
            <a:avLst/>
          </a:prstGeom>
          <a:noFill/>
          <a:ln>
            <a:noFill/>
          </a:ln>
        </p:spPr>
        <p:txBody>
          <a:bodyPr lIns="91425" tIns="45700" rIns="91425" bIns="45700" anchor="t" anchorCtr="0">
            <a:noAutofit/>
          </a:bodyPr>
          <a:lstStyle/>
          <a:p>
            <a:pPr marL="0" marR="0" lvl="1" indent="0" algn="ctr" rtl="0">
              <a:lnSpc>
                <a:spcPct val="100000"/>
              </a:lnSpc>
              <a:spcBef>
                <a:spcPts val="0"/>
              </a:spcBef>
              <a:spcAft>
                <a:spcPts val="0"/>
              </a:spcAft>
              <a:buClr>
                <a:schemeClr val="dk1"/>
              </a:buClr>
              <a:buFont typeface="Arial"/>
              <a:buNone/>
            </a:pPr>
            <a:endParaRPr sz="2200" b="0" i="0" u="none" strike="noStrike" cap="none" dirty="0">
              <a:solidFill>
                <a:srgbClr val="002060"/>
              </a:solidFill>
              <a:latin typeface="Calibri"/>
              <a:ea typeface="Calibri"/>
              <a:cs typeface="Calibri"/>
              <a:sym typeface="Calibri"/>
            </a:endParaRPr>
          </a:p>
          <a:p>
            <a:pPr marL="798513" marR="0" lvl="1" indent="-341313" algn="l" rtl="0">
              <a:lnSpc>
                <a:spcPct val="100000"/>
              </a:lnSpc>
              <a:spcBef>
                <a:spcPts val="110"/>
              </a:spcBef>
              <a:spcAft>
                <a:spcPts val="0"/>
              </a:spcAft>
              <a:buClr>
                <a:srgbClr val="002060"/>
              </a:buClr>
              <a:buSzPct val="100000"/>
              <a:buFont typeface="Calibri"/>
              <a:buChar char="•"/>
            </a:pPr>
            <a:r>
              <a:rPr lang="en-US" sz="2200" b="0" i="0" u="none" strike="noStrike" cap="none" dirty="0" smtClean="0">
                <a:solidFill>
                  <a:srgbClr val="002060"/>
                </a:solidFill>
                <a:latin typeface="Calibri"/>
                <a:ea typeface="Calibri"/>
                <a:cs typeface="Calibri"/>
                <a:sym typeface="Calibri"/>
              </a:rPr>
              <a:t>Help make </a:t>
            </a:r>
            <a:r>
              <a:rPr lang="en-US" sz="2200" b="0" i="0" u="none" strike="noStrike" cap="none" dirty="0">
                <a:solidFill>
                  <a:srgbClr val="002060"/>
                </a:solidFill>
                <a:latin typeface="Calibri"/>
                <a:ea typeface="Calibri"/>
                <a:cs typeface="Calibri"/>
                <a:sym typeface="Calibri"/>
              </a:rPr>
              <a:t>preparedness/resilience a priority</a:t>
            </a:r>
          </a:p>
          <a:p>
            <a:pPr marL="798513" marR="0" lvl="1" indent="-341313" algn="l" rtl="0">
              <a:lnSpc>
                <a:spcPct val="100000"/>
              </a:lnSpc>
              <a:spcBef>
                <a:spcPts val="110"/>
              </a:spcBef>
              <a:spcAft>
                <a:spcPts val="0"/>
              </a:spcAft>
              <a:buClr>
                <a:srgbClr val="002060"/>
              </a:buClr>
              <a:buSzPct val="100000"/>
              <a:buFont typeface="Calibri"/>
              <a:buChar char="•"/>
            </a:pPr>
            <a:r>
              <a:rPr lang="en-US" sz="2200" b="0" i="0" u="none" strike="noStrike" cap="none" dirty="0">
                <a:solidFill>
                  <a:srgbClr val="002060"/>
                </a:solidFill>
                <a:latin typeface="Calibri"/>
                <a:ea typeface="Calibri"/>
                <a:cs typeface="Calibri"/>
                <a:sym typeface="Calibri"/>
              </a:rPr>
              <a:t>Connect to your social media followers</a:t>
            </a:r>
          </a:p>
          <a:p>
            <a:pPr marL="798513" marR="0" lvl="1" indent="-341313" algn="l" rtl="0">
              <a:lnSpc>
                <a:spcPct val="100000"/>
              </a:lnSpc>
              <a:spcBef>
                <a:spcPts val="110"/>
              </a:spcBef>
              <a:spcAft>
                <a:spcPts val="0"/>
              </a:spcAft>
              <a:buClr>
                <a:srgbClr val="002060"/>
              </a:buClr>
              <a:buSzPct val="100000"/>
              <a:buFont typeface="Calibri"/>
              <a:buChar char="•"/>
            </a:pPr>
            <a:r>
              <a:rPr lang="en-US" sz="2200" b="0" i="0" u="none" strike="noStrike" cap="none" dirty="0">
                <a:solidFill>
                  <a:srgbClr val="002060"/>
                </a:solidFill>
                <a:latin typeface="Calibri"/>
                <a:ea typeface="Calibri"/>
                <a:cs typeface="Calibri"/>
                <a:sym typeface="Calibri"/>
              </a:rPr>
              <a:t>Engage your own employees</a:t>
            </a:r>
          </a:p>
          <a:p>
            <a:pPr marL="798513" marR="0" lvl="1" indent="-341313" algn="l" rtl="0">
              <a:lnSpc>
                <a:spcPct val="100000"/>
              </a:lnSpc>
              <a:spcBef>
                <a:spcPts val="110"/>
              </a:spcBef>
              <a:spcAft>
                <a:spcPts val="0"/>
              </a:spcAft>
              <a:buClr>
                <a:srgbClr val="002060"/>
              </a:buClr>
              <a:buSzPct val="100000"/>
              <a:buFont typeface="Calibri"/>
              <a:buChar char="•"/>
            </a:pPr>
            <a:r>
              <a:rPr lang="en-US" sz="2200" b="0" i="0" u="none" strike="noStrike" cap="none" dirty="0">
                <a:solidFill>
                  <a:srgbClr val="002060"/>
                </a:solidFill>
                <a:latin typeface="Calibri"/>
                <a:ea typeface="Calibri"/>
                <a:cs typeface="Calibri"/>
                <a:sym typeface="Calibri"/>
              </a:rPr>
              <a:t>Organize or participate in community events </a:t>
            </a:r>
          </a:p>
          <a:p>
            <a:pPr marL="798513" marR="0" lvl="1" indent="-341313" algn="l" rtl="0">
              <a:lnSpc>
                <a:spcPct val="100000"/>
              </a:lnSpc>
              <a:spcBef>
                <a:spcPts val="110"/>
              </a:spcBef>
              <a:spcAft>
                <a:spcPts val="0"/>
              </a:spcAft>
              <a:buClr>
                <a:srgbClr val="002060"/>
              </a:buClr>
              <a:buSzPct val="100000"/>
              <a:buFont typeface="Calibri"/>
              <a:buChar char="•"/>
            </a:pPr>
            <a:r>
              <a:rPr lang="en-US" sz="2200" b="0" i="0" u="none" strike="noStrike" cap="none" dirty="0">
                <a:solidFill>
                  <a:srgbClr val="002060"/>
                </a:solidFill>
                <a:latin typeface="Calibri"/>
                <a:ea typeface="Calibri"/>
                <a:cs typeface="Calibri"/>
                <a:sym typeface="Calibri"/>
              </a:rPr>
              <a:t>Do what you do best…every Ambassador organization can provide a unique </a:t>
            </a:r>
            <a:r>
              <a:rPr lang="en-US" sz="2200" b="0" i="0" u="none" strike="noStrike" cap="none" dirty="0" smtClean="0">
                <a:solidFill>
                  <a:srgbClr val="002060"/>
                </a:solidFill>
                <a:latin typeface="Calibri"/>
                <a:ea typeface="Calibri"/>
                <a:cs typeface="Calibri"/>
                <a:sym typeface="Calibri"/>
              </a:rPr>
              <a:t>contribution</a:t>
            </a:r>
            <a:endParaRPr lang="en-US" sz="2200" b="0" i="0" u="none" strike="noStrike" cap="none" dirty="0">
              <a:solidFill>
                <a:srgbClr val="002060"/>
              </a:solidFill>
              <a:latin typeface="Calibri"/>
              <a:ea typeface="Calibri"/>
              <a:cs typeface="Calibri"/>
              <a:sym typeface="Calibri"/>
            </a:endParaRPr>
          </a:p>
        </p:txBody>
      </p:sp>
      <p:sp>
        <p:nvSpPr>
          <p:cNvPr id="164" name="Shape 164"/>
          <p:cNvSpPr txBox="1"/>
          <p:nvPr/>
        </p:nvSpPr>
        <p:spPr>
          <a:xfrm>
            <a:off x="0" y="-7620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a:solidFill>
                  <a:schemeClr val="lt1"/>
                </a:solidFill>
                <a:latin typeface="Calibri"/>
                <a:ea typeface="Calibri"/>
                <a:cs typeface="Calibri"/>
                <a:sym typeface="Calibri"/>
              </a:rPr>
              <a:t>WRN Ambassador Initiative</a:t>
            </a:r>
          </a:p>
          <a:p>
            <a:pPr marL="0" marR="0" lvl="0" indent="0" algn="ctr" rtl="0">
              <a:lnSpc>
                <a:spcPct val="100000"/>
              </a:lnSpc>
              <a:spcBef>
                <a:spcPts val="0"/>
              </a:spcBef>
              <a:spcAft>
                <a:spcPts val="0"/>
              </a:spcAft>
              <a:buClr>
                <a:schemeClr val="lt1"/>
              </a:buClr>
              <a:buSzPct val="25000"/>
              <a:buFont typeface="Calibri"/>
              <a:buNone/>
            </a:pPr>
            <a:r>
              <a:rPr lang="en-US" sz="2800" b="1" i="1" u="none" strike="noStrike" cap="none" dirty="0">
                <a:solidFill>
                  <a:schemeClr val="lt1"/>
                </a:solidFill>
                <a:latin typeface="Calibri"/>
                <a:ea typeface="Calibri"/>
                <a:cs typeface="Calibri"/>
                <a:sym typeface="Calibri"/>
              </a:rPr>
              <a:t>How can WRN Ambassadors contribute?</a:t>
            </a:r>
          </a:p>
        </p:txBody>
      </p:sp>
      <p:pic>
        <p:nvPicPr>
          <p:cNvPr id="2" name="Picture 1"/>
          <p:cNvPicPr>
            <a:picLocks noChangeAspect="1"/>
          </p:cNvPicPr>
          <p:nvPr/>
        </p:nvPicPr>
        <p:blipFill rotWithShape="1">
          <a:blip r:embed="rId3"/>
          <a:srcRect l="20000" t="42593" r="65250" b="35185"/>
          <a:stretch/>
        </p:blipFill>
        <p:spPr>
          <a:xfrm>
            <a:off x="3352800" y="3429000"/>
            <a:ext cx="5095240" cy="2590800"/>
          </a:xfrm>
          <a:prstGeom prst="rect">
            <a:avLst/>
          </a:prstGeom>
          <a:ln w="25400">
            <a:solidFill>
              <a:schemeClr val="accent1">
                <a:shade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886200"/>
            <a:ext cx="2612048" cy="1476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71"/>
        <p:cNvGrpSpPr/>
        <p:nvPr/>
      </p:nvGrpSpPr>
      <p:grpSpPr>
        <a:xfrm>
          <a:off x="0" y="0"/>
          <a:ext cx="0" cy="0"/>
          <a:chOff x="0" y="0"/>
          <a:chExt cx="0" cy="0"/>
        </a:xfrm>
      </p:grpSpPr>
      <p:sp>
        <p:nvSpPr>
          <p:cNvPr id="174" name="Shape 174"/>
          <p:cNvSpPr txBox="1"/>
          <p:nvPr/>
        </p:nvSpPr>
        <p:spPr>
          <a:xfrm>
            <a:off x="-304800" y="1066801"/>
            <a:ext cx="4800600" cy="4468811"/>
          </a:xfrm>
          <a:prstGeom prst="rect">
            <a:avLst/>
          </a:prstGeom>
          <a:noFill/>
          <a:ln>
            <a:noFill/>
          </a:ln>
        </p:spPr>
        <p:txBody>
          <a:bodyPr lIns="91425" tIns="45700" rIns="91425" bIns="45700" anchor="t" anchorCtr="0">
            <a:noAutofit/>
          </a:bodyPr>
          <a:lstStyle/>
          <a:p>
            <a:pPr marL="741363" lvl="1" indent="-284163" algn="just">
              <a:spcBef>
                <a:spcPts val="120"/>
              </a:spcBef>
              <a:buClr>
                <a:schemeClr val="dk1"/>
              </a:buClr>
            </a:pPr>
            <a:r>
              <a:rPr lang="en-US" sz="2000" b="1" i="1" dirty="0" smtClean="0">
                <a:solidFill>
                  <a:srgbClr val="0070C0"/>
                </a:solidFill>
                <a:latin typeface="Calibri" panose="020F0502020204030204" pitchFamily="34" charset="0"/>
                <a:cs typeface="Calibri" panose="020F0502020204030204" pitchFamily="34" charset="0"/>
              </a:rPr>
              <a:t>	</a:t>
            </a:r>
            <a:r>
              <a:rPr lang="en-US" sz="2000" b="1" i="1" dirty="0" smtClean="0">
                <a:solidFill>
                  <a:srgbClr val="002060"/>
                </a:solidFill>
                <a:latin typeface="Calibri" panose="020F0502020204030204" pitchFamily="34" charset="0"/>
                <a:cs typeface="Calibri" panose="020F0502020204030204" pitchFamily="34" charset="0"/>
              </a:rPr>
              <a:t>“</a:t>
            </a:r>
            <a:r>
              <a:rPr lang="en-US" sz="2000" b="1" i="1" dirty="0">
                <a:solidFill>
                  <a:srgbClr val="002060"/>
                </a:solidFill>
                <a:latin typeface="Calibri" panose="020F0502020204030204" pitchFamily="34" charset="0"/>
                <a:cs typeface="Calibri" panose="020F0502020204030204" pitchFamily="34" charset="0"/>
              </a:rPr>
              <a:t>We can’t stop extreme events </a:t>
            </a:r>
            <a:r>
              <a:rPr lang="en-US" sz="2000" b="1" i="1" dirty="0" smtClean="0">
                <a:solidFill>
                  <a:srgbClr val="002060"/>
                </a:solidFill>
                <a:latin typeface="Calibri" panose="020F0502020204030204" pitchFamily="34" charset="0"/>
                <a:cs typeface="Calibri" panose="020F0502020204030204" pitchFamily="34" charset="0"/>
              </a:rPr>
              <a:t>from happening</a:t>
            </a:r>
            <a:r>
              <a:rPr lang="en-US" sz="2000" b="1" i="1" dirty="0">
                <a:solidFill>
                  <a:srgbClr val="002060"/>
                </a:solidFill>
                <a:latin typeface="Calibri" panose="020F0502020204030204" pitchFamily="34" charset="0"/>
                <a:cs typeface="Calibri" panose="020F0502020204030204" pitchFamily="34" charset="0"/>
              </a:rPr>
              <a:t>. But we surely can come together and find ways to make our societies more dynamically resilient in the face of those threats</a:t>
            </a:r>
            <a:r>
              <a:rPr lang="en-US" sz="2000" b="1" i="1" dirty="0" smtClean="0">
                <a:solidFill>
                  <a:srgbClr val="002060"/>
                </a:solidFill>
                <a:latin typeface="Calibri" panose="020F0502020204030204" pitchFamily="34" charset="0"/>
                <a:cs typeface="Calibri" panose="020F0502020204030204" pitchFamily="34" charset="0"/>
              </a:rPr>
              <a:t>.”</a:t>
            </a:r>
          </a:p>
          <a:p>
            <a:pPr marL="741363" lvl="1" indent="-284163">
              <a:spcBef>
                <a:spcPts val="120"/>
              </a:spcBef>
              <a:buClr>
                <a:schemeClr val="dk1"/>
              </a:buClr>
            </a:pPr>
            <a:r>
              <a:rPr lang="en-US" sz="2000" dirty="0" smtClean="0">
                <a:solidFill>
                  <a:srgbClr val="002060"/>
                </a:solidFill>
                <a:latin typeface="Calibri" panose="020F0502020204030204" pitchFamily="34" charset="0"/>
                <a:cs typeface="Calibri" panose="020F0502020204030204" pitchFamily="34" charset="0"/>
              </a:rPr>
              <a:t>	NOAA </a:t>
            </a:r>
            <a:r>
              <a:rPr lang="en-US" sz="2000" dirty="0">
                <a:solidFill>
                  <a:srgbClr val="002060"/>
                </a:solidFill>
                <a:latin typeface="Calibri" panose="020F0502020204030204" pitchFamily="34" charset="0"/>
                <a:cs typeface="Calibri" panose="020F0502020204030204" pitchFamily="34" charset="0"/>
              </a:rPr>
              <a:t>Administrator </a:t>
            </a:r>
            <a:endParaRPr lang="en-US" sz="2000" dirty="0" smtClean="0">
              <a:solidFill>
                <a:srgbClr val="002060"/>
              </a:solidFill>
              <a:latin typeface="Calibri" panose="020F0502020204030204" pitchFamily="34" charset="0"/>
              <a:cs typeface="Calibri" panose="020F0502020204030204" pitchFamily="34" charset="0"/>
            </a:endParaRPr>
          </a:p>
          <a:p>
            <a:pPr marL="741363" lvl="1" indent="-284163">
              <a:spcBef>
                <a:spcPts val="120"/>
              </a:spcBef>
              <a:buClr>
                <a:schemeClr val="dk1"/>
              </a:buClr>
            </a:pPr>
            <a:r>
              <a:rPr lang="en-US" sz="2000" dirty="0">
                <a:solidFill>
                  <a:srgbClr val="002060"/>
                </a:solidFill>
                <a:latin typeface="Calibri" panose="020F0502020204030204" pitchFamily="34" charset="0"/>
                <a:cs typeface="Calibri" panose="020F0502020204030204" pitchFamily="34" charset="0"/>
              </a:rPr>
              <a:t>	</a:t>
            </a:r>
            <a:r>
              <a:rPr lang="en-US" sz="2000" dirty="0" smtClean="0">
                <a:solidFill>
                  <a:srgbClr val="002060"/>
                </a:solidFill>
                <a:latin typeface="Calibri" panose="020F0502020204030204" pitchFamily="34" charset="0"/>
                <a:cs typeface="Calibri" panose="020F0502020204030204" pitchFamily="34" charset="0"/>
              </a:rPr>
              <a:t>Dr</a:t>
            </a:r>
            <a:r>
              <a:rPr lang="en-US" sz="2000" dirty="0">
                <a:solidFill>
                  <a:srgbClr val="002060"/>
                </a:solidFill>
                <a:latin typeface="Calibri" panose="020F0502020204030204" pitchFamily="34" charset="0"/>
                <a:cs typeface="Calibri" panose="020F0502020204030204" pitchFamily="34" charset="0"/>
              </a:rPr>
              <a:t>. Kathryn </a:t>
            </a:r>
            <a:r>
              <a:rPr lang="en-US" sz="2000" dirty="0" smtClean="0">
                <a:solidFill>
                  <a:srgbClr val="002060"/>
                </a:solidFill>
                <a:latin typeface="Calibri" panose="020F0502020204030204" pitchFamily="34" charset="0"/>
                <a:cs typeface="Calibri" panose="020F0502020204030204" pitchFamily="34" charset="0"/>
              </a:rPr>
              <a:t>Sullivan </a:t>
            </a:r>
          </a:p>
          <a:p>
            <a:pPr marL="741363" lvl="1" indent="-284163">
              <a:spcBef>
                <a:spcPts val="120"/>
              </a:spcBef>
              <a:buClr>
                <a:schemeClr val="dk1"/>
              </a:buClr>
            </a:pPr>
            <a:r>
              <a:rPr lang="en-US" sz="2000" dirty="0">
                <a:solidFill>
                  <a:srgbClr val="002060"/>
                </a:solidFill>
                <a:latin typeface="Calibri" panose="020F0502020204030204" pitchFamily="34" charset="0"/>
                <a:cs typeface="Calibri" panose="020F0502020204030204" pitchFamily="34" charset="0"/>
              </a:rPr>
              <a:t>	</a:t>
            </a:r>
            <a:r>
              <a:rPr lang="en-US" sz="2000" dirty="0" smtClean="0">
                <a:solidFill>
                  <a:srgbClr val="002060"/>
                </a:solidFill>
                <a:latin typeface="Calibri" panose="020F0502020204030204" pitchFamily="34" charset="0"/>
                <a:cs typeface="Calibri" panose="020F0502020204030204" pitchFamily="34" charset="0"/>
              </a:rPr>
              <a:t>American </a:t>
            </a:r>
            <a:r>
              <a:rPr lang="en-US" sz="2000" dirty="0">
                <a:solidFill>
                  <a:srgbClr val="002060"/>
                </a:solidFill>
                <a:latin typeface="Calibri" panose="020F0502020204030204" pitchFamily="34" charset="0"/>
                <a:cs typeface="Calibri" panose="020F0502020204030204" pitchFamily="34" charset="0"/>
              </a:rPr>
              <a:t>Meteorological Society Annual </a:t>
            </a:r>
            <a:r>
              <a:rPr lang="en-US" sz="2000" dirty="0" smtClean="0">
                <a:solidFill>
                  <a:srgbClr val="002060"/>
                </a:solidFill>
                <a:latin typeface="Calibri" panose="020F0502020204030204" pitchFamily="34" charset="0"/>
                <a:cs typeface="Calibri" panose="020F0502020204030204" pitchFamily="34" charset="0"/>
              </a:rPr>
              <a:t>Meeting January </a:t>
            </a:r>
            <a:r>
              <a:rPr lang="en-US" sz="2000" dirty="0">
                <a:solidFill>
                  <a:srgbClr val="002060"/>
                </a:solidFill>
                <a:latin typeface="Calibri" panose="020F0502020204030204" pitchFamily="34" charset="0"/>
                <a:cs typeface="Calibri" panose="020F0502020204030204" pitchFamily="34" charset="0"/>
              </a:rPr>
              <a:t>10, 2013</a:t>
            </a:r>
            <a:endParaRPr sz="2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rotWithShape="1">
          <a:blip r:embed="rId3"/>
          <a:srcRect l="10749" t="65129" r="70751" b="11111"/>
          <a:stretch/>
        </p:blipFill>
        <p:spPr>
          <a:xfrm>
            <a:off x="5018087" y="1424372"/>
            <a:ext cx="3962400" cy="1717588"/>
          </a:xfrm>
          <a:prstGeom prst="rect">
            <a:avLst/>
          </a:prstGeom>
          <a:ln w="25400">
            <a:solidFill>
              <a:schemeClr val="accent1">
                <a:shade val="50000"/>
              </a:schemeClr>
            </a:solidFill>
          </a:ln>
        </p:spPr>
      </p:pic>
      <p:pic>
        <p:nvPicPr>
          <p:cNvPr id="3" name="Picture 2"/>
          <p:cNvPicPr>
            <a:picLocks noChangeAspect="1"/>
          </p:cNvPicPr>
          <p:nvPr/>
        </p:nvPicPr>
        <p:blipFill rotWithShape="1">
          <a:blip r:embed="rId4"/>
          <a:srcRect l="10750" t="34444" r="71000" b="23217"/>
          <a:stretch/>
        </p:blipFill>
        <p:spPr>
          <a:xfrm>
            <a:off x="5221140" y="3417266"/>
            <a:ext cx="3556295" cy="2784505"/>
          </a:xfrm>
          <a:prstGeom prst="rect">
            <a:avLst/>
          </a:prstGeom>
          <a:ln w="25400">
            <a:solidFill>
              <a:schemeClr val="accent1">
                <a:shade val="50000"/>
              </a:schemeClr>
            </a:solidFill>
          </a:ln>
        </p:spPr>
      </p:pic>
      <p:pic>
        <p:nvPicPr>
          <p:cNvPr id="4" name="Picture 3"/>
          <p:cNvPicPr>
            <a:picLocks noChangeAspect="1"/>
          </p:cNvPicPr>
          <p:nvPr/>
        </p:nvPicPr>
        <p:blipFill rotWithShape="1">
          <a:blip r:embed="rId5"/>
          <a:srcRect l="501" t="28034" r="60500" b="20855"/>
          <a:stretch/>
        </p:blipFill>
        <p:spPr>
          <a:xfrm>
            <a:off x="277947" y="4193566"/>
            <a:ext cx="4241527" cy="1876060"/>
          </a:xfrm>
          <a:prstGeom prst="rect">
            <a:avLst/>
          </a:prstGeom>
          <a:ln w="25400">
            <a:solidFill>
              <a:schemeClr val="accent1">
                <a:shade val="50000"/>
              </a:schemeClr>
            </a:solidFill>
          </a:ln>
        </p:spPr>
      </p:pic>
      <p:sp>
        <p:nvSpPr>
          <p:cNvPr id="9" name="Shape 164"/>
          <p:cNvSpPr txBox="1"/>
          <p:nvPr/>
        </p:nvSpPr>
        <p:spPr>
          <a:xfrm>
            <a:off x="-70644" y="4647"/>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a:solidFill>
                  <a:schemeClr val="lt1"/>
                </a:solidFill>
                <a:latin typeface="Calibri"/>
                <a:ea typeface="Calibri"/>
                <a:cs typeface="Calibri"/>
                <a:sym typeface="Calibri"/>
              </a:rPr>
              <a:t>WRN Ambassador Initiative</a:t>
            </a:r>
          </a:p>
          <a:p>
            <a:pPr marL="0" marR="0" lvl="0" indent="0" algn="ctr" rtl="0">
              <a:lnSpc>
                <a:spcPct val="100000"/>
              </a:lnSpc>
              <a:spcBef>
                <a:spcPts val="0"/>
              </a:spcBef>
              <a:spcAft>
                <a:spcPts val="0"/>
              </a:spcAft>
              <a:buClr>
                <a:schemeClr val="lt1"/>
              </a:buClr>
              <a:buSzPct val="25000"/>
              <a:buFont typeface="Calibri"/>
              <a:buNone/>
            </a:pPr>
            <a:r>
              <a:rPr lang="en-US" sz="2800" b="1" i="1" u="none" strike="noStrike" cap="none" dirty="0" smtClean="0">
                <a:solidFill>
                  <a:schemeClr val="lt1"/>
                </a:solidFill>
                <a:latin typeface="Calibri"/>
                <a:ea typeface="Calibri"/>
                <a:cs typeface="Calibri"/>
                <a:sym typeface="Calibri"/>
              </a:rPr>
              <a:t>Resiliency </a:t>
            </a:r>
            <a:endParaRPr lang="en-US" sz="2800" b="1" i="1"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219200"/>
            <a:ext cx="5334000" cy="5135879"/>
          </a:xfrm>
        </p:spPr>
        <p:txBody>
          <a:bodyPr/>
          <a:lstStyle/>
          <a:p>
            <a:pPr marL="342900" indent="-342900">
              <a:buFont typeface="Arial" panose="020B0604020202020204" pitchFamily="34" charset="0"/>
              <a:buChar char="•"/>
            </a:pPr>
            <a:r>
              <a:rPr lang="en-US" sz="2200" dirty="0" smtClean="0">
                <a:solidFill>
                  <a:srgbClr val="002060"/>
                </a:solidFill>
                <a:latin typeface="Calibri" panose="020F0502020204030204" pitchFamily="34" charset="0"/>
                <a:cs typeface="Calibri" panose="020F0502020204030204" pitchFamily="34" charset="0"/>
              </a:rPr>
              <a:t>NWS Wilmington notified the day before via </a:t>
            </a:r>
            <a:r>
              <a:rPr lang="en-US" sz="2200" dirty="0" err="1" smtClean="0">
                <a:solidFill>
                  <a:srgbClr val="002060"/>
                </a:solidFill>
                <a:latin typeface="Calibri" panose="020F0502020204030204" pitchFamily="34" charset="0"/>
                <a:cs typeface="Calibri" panose="020F0502020204030204" pitchFamily="34" charset="0"/>
              </a:rPr>
              <a:t>NWSChat</a:t>
            </a:r>
            <a:r>
              <a:rPr lang="en-US" sz="2200" dirty="0" smtClean="0">
                <a:solidFill>
                  <a:srgbClr val="002060"/>
                </a:solidFill>
                <a:latin typeface="Calibri" panose="020F0502020204030204" pitchFamily="34" charset="0"/>
                <a:cs typeface="Calibri" panose="020F0502020204030204" pitchFamily="34" charset="0"/>
              </a:rPr>
              <a:t>, email, and/or telephone</a:t>
            </a:r>
          </a:p>
          <a:p>
            <a:pPr marL="342900" indent="-342900">
              <a:buFont typeface="Arial" panose="020B0604020202020204" pitchFamily="34" charset="0"/>
              <a:buChar char="•"/>
            </a:pPr>
            <a:endParaRPr lang="en-US" sz="22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smtClean="0">
                <a:solidFill>
                  <a:srgbClr val="002060"/>
                </a:solidFill>
                <a:latin typeface="Calibri" panose="020F0502020204030204" pitchFamily="34" charset="0"/>
                <a:cs typeface="Calibri" panose="020F0502020204030204" pitchFamily="34" charset="0"/>
              </a:rPr>
              <a:t>Forecasters generate the messaging product and send out based on information received.</a:t>
            </a:r>
          </a:p>
          <a:p>
            <a:pPr marL="342900" indent="-342900">
              <a:buFont typeface="Arial" panose="020B0604020202020204" pitchFamily="34" charset="0"/>
              <a:buChar char="•"/>
            </a:pPr>
            <a:r>
              <a:rPr lang="en-US" sz="2200" dirty="0" smtClean="0">
                <a:solidFill>
                  <a:srgbClr val="002060"/>
                </a:solidFill>
                <a:latin typeface="Calibri" panose="020F0502020204030204" pitchFamily="34" charset="0"/>
                <a:cs typeface="Calibri" panose="020F0502020204030204" pitchFamily="34" charset="0"/>
              </a:rPr>
              <a:t>Air quality advisory then visible on the NWS webpage.</a:t>
            </a:r>
          </a:p>
          <a:p>
            <a:pPr marL="342900" indent="-342900">
              <a:buFont typeface="Arial" panose="020B0604020202020204" pitchFamily="34" charset="0"/>
              <a:buChar char="•"/>
            </a:pPr>
            <a:r>
              <a:rPr lang="en-US" sz="2200" dirty="0" smtClean="0">
                <a:solidFill>
                  <a:srgbClr val="002060"/>
                </a:solidFill>
                <a:latin typeface="Calibri" panose="020F0502020204030204" pitchFamily="34" charset="0"/>
                <a:cs typeface="Calibri" panose="020F0502020204030204" pitchFamily="34" charset="0"/>
              </a:rPr>
              <a:t>NWS retweets message from MVRPC on air quality for additional visibility.</a:t>
            </a:r>
          </a:p>
          <a:p>
            <a:endParaRPr lang="en-US" sz="2200" dirty="0">
              <a:solidFill>
                <a:srgbClr val="00206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l="5001" t="19630" r="77780" b="13704"/>
          <a:stretch/>
        </p:blipFill>
        <p:spPr>
          <a:xfrm>
            <a:off x="5444878" y="1546859"/>
            <a:ext cx="3429000" cy="4480560"/>
          </a:xfrm>
          <a:prstGeom prst="rect">
            <a:avLst/>
          </a:prstGeom>
          <a:ln w="25400">
            <a:solidFill>
              <a:schemeClr val="accent1">
                <a:shade val="50000"/>
              </a:schemeClr>
            </a:solidFill>
          </a:ln>
        </p:spPr>
      </p:pic>
      <p:sp>
        <p:nvSpPr>
          <p:cNvPr id="6" name="Shape 164"/>
          <p:cNvSpPr txBox="1"/>
          <p:nvPr/>
        </p:nvSpPr>
        <p:spPr>
          <a:xfrm>
            <a:off x="26648" y="-5918"/>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Air Quality Alert </a:t>
            </a:r>
          </a:p>
          <a:p>
            <a:pPr marL="0" marR="0" lvl="0" indent="0" algn="ctr" rtl="0">
              <a:lnSpc>
                <a:spcPct val="100000"/>
              </a:lnSpc>
              <a:spcBef>
                <a:spcPts val="0"/>
              </a:spcBef>
              <a:spcAft>
                <a:spcPts val="0"/>
              </a:spcAft>
              <a:buClr>
                <a:schemeClr val="lt1"/>
              </a:buClr>
              <a:buSzPct val="25000"/>
              <a:buFont typeface="Calibri"/>
              <a:buNone/>
            </a:pPr>
            <a:r>
              <a:rPr lang="en-US" sz="2800" b="1" i="1" u="none" strike="noStrike" cap="none" dirty="0" smtClean="0">
                <a:solidFill>
                  <a:schemeClr val="lt1"/>
                </a:solidFill>
                <a:latin typeface="Calibri"/>
                <a:ea typeface="Calibri"/>
                <a:cs typeface="Calibri"/>
                <a:sym typeface="Calibri"/>
              </a:rPr>
              <a:t>Partners in Messaging </a:t>
            </a:r>
            <a:endParaRPr lang="en-US" sz="2800" b="1" i="1" u="none" strike="noStrike" cap="none" dirty="0">
              <a:solidFill>
                <a:schemeClr val="lt1"/>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24797"/>
            <a:ext cx="2505075" cy="1694154"/>
          </a:xfrm>
          <a:prstGeom prst="rect">
            <a:avLst/>
          </a:prstGeom>
          <a:ln w="25400">
            <a:solidFill>
              <a:schemeClr val="accent1">
                <a:shade val="50000"/>
              </a:schemeClr>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310" y="2395972"/>
            <a:ext cx="2338509" cy="1151803"/>
          </a:xfrm>
          <a:prstGeom prst="rect">
            <a:avLst/>
          </a:prstGeom>
          <a:ln w="25400">
            <a:solidFill>
              <a:schemeClr val="accent1">
                <a:shade val="50000"/>
              </a:schemeClr>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822" y="308349"/>
            <a:ext cx="1595485" cy="38914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188482"/>
            <a:ext cx="1066800" cy="602974"/>
          </a:xfrm>
          <a:prstGeom prst="rect">
            <a:avLst/>
          </a:prstGeom>
        </p:spPr>
      </p:pic>
    </p:spTree>
    <p:extLst>
      <p:ext uri="{BB962C8B-B14F-4D97-AF65-F5344CB8AC3E}">
        <p14:creationId xmlns:p14="http://schemas.microsoft.com/office/powerpoint/2010/main" val="4053695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Shape 164"/>
          <p:cNvSpPr txBox="1"/>
          <p:nvPr/>
        </p:nvSpPr>
        <p:spPr>
          <a:xfrm>
            <a:off x="-70644" y="4647"/>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dirty="0" smtClean="0">
                <a:solidFill>
                  <a:schemeClr val="lt1"/>
                </a:solidFill>
                <a:latin typeface="Calibri"/>
                <a:ea typeface="Calibri"/>
                <a:cs typeface="Calibri"/>
                <a:sym typeface="Calibri"/>
              </a:rPr>
              <a:t>Staying Weather Aware</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u="none" strike="noStrike" cap="none" dirty="0" smtClean="0">
                <a:solidFill>
                  <a:schemeClr val="lt1"/>
                </a:solidFill>
                <a:latin typeface="Calibri"/>
                <a:ea typeface="Calibri"/>
                <a:cs typeface="Calibri"/>
                <a:sym typeface="Calibri"/>
              </a:rPr>
              <a:t>Multiple Ways To Get Forecast Information</a:t>
            </a:r>
            <a:endParaRPr lang="en-US" sz="2800" b="1" i="1" u="none" strike="noStrike" cap="none" dirty="0">
              <a:solidFill>
                <a:schemeClr val="lt1"/>
              </a:solidFill>
              <a:latin typeface="Calibri"/>
              <a:ea typeface="Calibri"/>
              <a:cs typeface="Calibri"/>
              <a:sym typeface="Calibri"/>
            </a:endParaRPr>
          </a:p>
        </p:txBody>
      </p:sp>
      <p:pic>
        <p:nvPicPr>
          <p:cNvPr id="4" name="Picture 3"/>
          <p:cNvPicPr>
            <a:picLocks noChangeAspect="1"/>
          </p:cNvPicPr>
          <p:nvPr/>
        </p:nvPicPr>
        <p:blipFill rotWithShape="1">
          <a:blip r:embed="rId3"/>
          <a:srcRect l="4750" t="7308" r="64750" b="9729"/>
          <a:stretch/>
        </p:blipFill>
        <p:spPr>
          <a:xfrm>
            <a:off x="270165" y="1318174"/>
            <a:ext cx="3311235" cy="3039823"/>
          </a:xfrm>
          <a:prstGeom prst="rect">
            <a:avLst/>
          </a:prstGeom>
          <a:ln w="25400">
            <a:solidFill>
              <a:srgbClr val="002060"/>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034" y="2384491"/>
            <a:ext cx="1799351" cy="3193849"/>
          </a:xfrm>
          <a:prstGeom prst="rect">
            <a:avLst/>
          </a:prstGeom>
          <a:ln w="25400">
            <a:solidFill>
              <a:srgbClr val="002060"/>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678" y="3146322"/>
            <a:ext cx="1796909" cy="3189514"/>
          </a:xfrm>
          <a:prstGeom prst="rect">
            <a:avLst/>
          </a:prstGeom>
          <a:ln w="25400">
            <a:solidFill>
              <a:srgbClr val="002060"/>
            </a:solid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278" y="3146322"/>
            <a:ext cx="1804522" cy="3203026"/>
          </a:xfrm>
          <a:prstGeom prst="rect">
            <a:avLst/>
          </a:prstGeom>
          <a:ln w="25400">
            <a:solidFill>
              <a:srgbClr val="002060"/>
            </a:solidFill>
          </a:ln>
        </p:spPr>
      </p:pic>
      <p:sp>
        <p:nvSpPr>
          <p:cNvPr id="16" name="Shape 163"/>
          <p:cNvSpPr txBox="1"/>
          <p:nvPr/>
        </p:nvSpPr>
        <p:spPr>
          <a:xfrm>
            <a:off x="-205353" y="4463140"/>
            <a:ext cx="3657600" cy="838199"/>
          </a:xfrm>
          <a:prstGeom prst="rect">
            <a:avLst/>
          </a:prstGeom>
          <a:noFill/>
          <a:ln>
            <a:noFill/>
          </a:ln>
        </p:spPr>
        <p:txBody>
          <a:bodyPr lIns="91425" tIns="45700" rIns="91425" bIns="45700" anchor="t" anchorCtr="0">
            <a:noAutofit/>
          </a:bodyPr>
          <a:lstStyle/>
          <a:p>
            <a:pPr lvl="1" algn="ctr">
              <a:buClr>
                <a:schemeClr val="dk1"/>
              </a:buClr>
            </a:pPr>
            <a:r>
              <a:rPr lang="en-US" sz="2000" dirty="0">
                <a:solidFill>
                  <a:srgbClr val="002060"/>
                </a:solidFill>
                <a:latin typeface="Calibri"/>
                <a:ea typeface="Calibri"/>
                <a:cs typeface="Calibri"/>
                <a:sym typeface="Calibri"/>
              </a:rPr>
              <a:t>https://www.weather.gov/iln</a:t>
            </a:r>
            <a:r>
              <a:rPr lang="en-US" sz="2000" dirty="0" smtClean="0">
                <a:solidFill>
                  <a:srgbClr val="002060"/>
                </a:solidFill>
                <a:latin typeface="Calibri"/>
                <a:ea typeface="Calibri"/>
                <a:cs typeface="Calibri"/>
                <a:sym typeface="Calibri"/>
              </a:rPr>
              <a:t>/ </a:t>
            </a:r>
          </a:p>
          <a:p>
            <a:pPr lvl="1" algn="ctr">
              <a:buClr>
                <a:schemeClr val="dk1"/>
              </a:buClr>
            </a:pPr>
            <a:r>
              <a:rPr lang="en-US" sz="2000" dirty="0" smtClean="0">
                <a:solidFill>
                  <a:srgbClr val="002060"/>
                </a:solidFill>
                <a:latin typeface="Calibri"/>
                <a:ea typeface="Calibri"/>
                <a:cs typeface="Calibri"/>
                <a:sym typeface="Calibri"/>
              </a:rPr>
              <a:t>Or</a:t>
            </a:r>
          </a:p>
          <a:p>
            <a:pPr lvl="1" algn="ctr">
              <a:buClr>
                <a:schemeClr val="dk1"/>
              </a:buClr>
            </a:pPr>
            <a:r>
              <a:rPr lang="en-US" sz="2000" dirty="0" smtClean="0">
                <a:solidFill>
                  <a:srgbClr val="002060"/>
                </a:solidFill>
                <a:latin typeface="Calibri"/>
                <a:ea typeface="Calibri"/>
                <a:cs typeface="Calibri"/>
                <a:sym typeface="Calibri"/>
              </a:rPr>
              <a:t>https</a:t>
            </a:r>
            <a:r>
              <a:rPr lang="en-US" sz="2000" dirty="0">
                <a:solidFill>
                  <a:srgbClr val="002060"/>
                </a:solidFill>
                <a:latin typeface="Calibri"/>
                <a:ea typeface="Calibri"/>
                <a:cs typeface="Calibri"/>
                <a:sym typeface="Calibri"/>
              </a:rPr>
              <a:t>://mobile.weather.gov/</a:t>
            </a:r>
            <a:endParaRPr sz="2000" b="0" i="0" u="none" strike="noStrike" cap="none" dirty="0">
              <a:solidFill>
                <a:srgbClr val="002060"/>
              </a:solidFill>
              <a:latin typeface="Calibri"/>
              <a:ea typeface="Calibri"/>
              <a:cs typeface="Calibri"/>
              <a:sym typeface="Calibri"/>
            </a:endParaRPr>
          </a:p>
        </p:txBody>
      </p:sp>
      <p:sp>
        <p:nvSpPr>
          <p:cNvPr id="18" name="Shape 163"/>
          <p:cNvSpPr txBox="1"/>
          <p:nvPr/>
        </p:nvSpPr>
        <p:spPr>
          <a:xfrm>
            <a:off x="4938419" y="1546292"/>
            <a:ext cx="3657600" cy="838199"/>
          </a:xfrm>
          <a:prstGeom prst="rect">
            <a:avLst/>
          </a:prstGeom>
          <a:noFill/>
          <a:ln>
            <a:noFill/>
          </a:ln>
        </p:spPr>
        <p:txBody>
          <a:bodyPr lIns="91425" tIns="45700" rIns="91425" bIns="45700" anchor="t" anchorCtr="0">
            <a:noAutofit/>
          </a:bodyPr>
          <a:lstStyle/>
          <a:p>
            <a:r>
              <a:rPr lang="en-US" sz="2000" dirty="0">
                <a:solidFill>
                  <a:srgbClr val="002060"/>
                </a:solidFill>
                <a:latin typeface="Calibri" panose="020F0502020204030204" pitchFamily="34" charset="0"/>
                <a:cs typeface="Calibri" panose="020F0502020204030204" pitchFamily="34" charset="0"/>
              </a:rPr>
              <a:t>https://www.weather.gov/iln/er_met_widget</a:t>
            </a:r>
          </a:p>
        </p:txBody>
      </p:sp>
    </p:spTree>
    <p:extLst>
      <p:ext uri="{BB962C8B-B14F-4D97-AF65-F5344CB8AC3E}">
        <p14:creationId xmlns:p14="http://schemas.microsoft.com/office/powerpoint/2010/main" val="306913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Weather Ready</a:t>
            </a:r>
            <a:endParaRPr lang="en-US" sz="2800" b="1" i="1" u="none" strike="noStrike" cap="none" dirty="0">
              <a:solidFill>
                <a:schemeClr val="lt1"/>
              </a:solidFill>
              <a:latin typeface="Calibri"/>
              <a:ea typeface="Calibri"/>
              <a:cs typeface="Calibri"/>
              <a:sym typeface="Calibri"/>
            </a:endParaRPr>
          </a:p>
        </p:txBody>
      </p:sp>
      <p:pic>
        <p:nvPicPr>
          <p:cNvPr id="3" name="Picture 2"/>
          <p:cNvPicPr>
            <a:picLocks noChangeAspect="1"/>
          </p:cNvPicPr>
          <p:nvPr/>
        </p:nvPicPr>
        <p:blipFill rotWithShape="1">
          <a:blip r:embed="rId3"/>
          <a:srcRect l="8698" t="41545" r="81190" b="40833"/>
          <a:stretch/>
        </p:blipFill>
        <p:spPr>
          <a:xfrm>
            <a:off x="304799" y="1295400"/>
            <a:ext cx="3962401" cy="2330824"/>
          </a:xfrm>
          <a:prstGeom prst="rect">
            <a:avLst/>
          </a:prstGeom>
          <a:ln w="25400">
            <a:solidFill>
              <a:srgbClr val="00B050"/>
            </a:solidFill>
          </a:ln>
        </p:spPr>
      </p:pic>
      <p:pic>
        <p:nvPicPr>
          <p:cNvPr id="16" name="Picture 15"/>
          <p:cNvPicPr>
            <a:picLocks noChangeAspect="1"/>
          </p:cNvPicPr>
          <p:nvPr/>
        </p:nvPicPr>
        <p:blipFill rotWithShape="1">
          <a:blip r:embed="rId3"/>
          <a:srcRect l="19999" t="60343" r="69955" b="21446"/>
          <a:stretch/>
        </p:blipFill>
        <p:spPr>
          <a:xfrm>
            <a:off x="4648199" y="3764317"/>
            <a:ext cx="3886201" cy="2377695"/>
          </a:xfrm>
          <a:prstGeom prst="rect">
            <a:avLst/>
          </a:prstGeom>
          <a:ln w="25400">
            <a:solidFill>
              <a:srgbClr val="FF0000"/>
            </a:solidFill>
          </a:ln>
        </p:spPr>
      </p:pic>
      <p:pic>
        <p:nvPicPr>
          <p:cNvPr id="17" name="Picture 16"/>
          <p:cNvPicPr>
            <a:picLocks noChangeAspect="1"/>
          </p:cNvPicPr>
          <p:nvPr/>
        </p:nvPicPr>
        <p:blipFill rotWithShape="1">
          <a:blip r:embed="rId3"/>
          <a:srcRect l="20154" t="41544" r="69664" b="40245"/>
          <a:stretch/>
        </p:blipFill>
        <p:spPr>
          <a:xfrm>
            <a:off x="4648200" y="1295400"/>
            <a:ext cx="3849978" cy="2324100"/>
          </a:xfrm>
          <a:prstGeom prst="rect">
            <a:avLst/>
          </a:prstGeom>
          <a:ln w="25400">
            <a:solidFill>
              <a:srgbClr val="FFFF00"/>
            </a:solidFill>
          </a:ln>
        </p:spPr>
      </p:pic>
      <p:pic>
        <p:nvPicPr>
          <p:cNvPr id="18" name="Picture 17"/>
          <p:cNvPicPr>
            <a:picLocks noChangeAspect="1"/>
          </p:cNvPicPr>
          <p:nvPr/>
        </p:nvPicPr>
        <p:blipFill rotWithShape="1">
          <a:blip r:embed="rId3"/>
          <a:srcRect l="8698" t="60593" r="81190" b="21446"/>
          <a:stretch/>
        </p:blipFill>
        <p:spPr>
          <a:xfrm>
            <a:off x="304799" y="3764317"/>
            <a:ext cx="3962401" cy="2375518"/>
          </a:xfrm>
          <a:prstGeom prst="rect">
            <a:avLst/>
          </a:prstGeom>
          <a:ln w="25400">
            <a:solidFill>
              <a:srgbClr val="FFC000"/>
            </a:solidFill>
          </a:ln>
        </p:spPr>
      </p:pic>
    </p:spTree>
    <p:extLst>
      <p:ext uri="{BB962C8B-B14F-4D97-AF65-F5344CB8AC3E}">
        <p14:creationId xmlns:p14="http://schemas.microsoft.com/office/powerpoint/2010/main" val="254912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Before the Storm</a:t>
            </a:r>
            <a:endParaRPr lang="en-US" sz="2800" b="1" i="1" u="none" strike="noStrike" cap="none" dirty="0">
              <a:solidFill>
                <a:schemeClr val="lt1"/>
              </a:solidFill>
              <a:latin typeface="Calibri"/>
              <a:ea typeface="Calibri"/>
              <a:cs typeface="Calibri"/>
              <a:sym typeface="Calibri"/>
            </a:endParaRPr>
          </a:p>
        </p:txBody>
      </p:sp>
      <p:sp>
        <p:nvSpPr>
          <p:cNvPr id="11" name="Rectangle 10"/>
          <p:cNvSpPr/>
          <p:nvPr/>
        </p:nvSpPr>
        <p:spPr bwMode="auto">
          <a:xfrm>
            <a:off x="89633" y="1067593"/>
            <a:ext cx="8964731" cy="64633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800" i="0" u="sng" dirty="0" smtClean="0">
                <a:solidFill>
                  <a:srgbClr val="002060"/>
                </a:solidFill>
                <a:latin typeface="Calibri" panose="020F0502020204030204" pitchFamily="34" charset="0"/>
              </a:rPr>
              <a:t>Scenario</a:t>
            </a:r>
            <a:r>
              <a:rPr lang="en-US" sz="1800" i="0" dirty="0" smtClean="0">
                <a:solidFill>
                  <a:srgbClr val="002060"/>
                </a:solidFill>
                <a:latin typeface="Calibri" panose="020F0502020204030204" pitchFamily="34" charset="0"/>
              </a:rPr>
              <a:t>: Before you go to work, you hear there is a chance for severe thunderstorms in the afternoon. What can you do?</a:t>
            </a:r>
          </a:p>
        </p:txBody>
      </p:sp>
      <p:sp>
        <p:nvSpPr>
          <p:cNvPr id="12" name="Oval 11"/>
          <p:cNvSpPr/>
          <p:nvPr/>
        </p:nvSpPr>
        <p:spPr>
          <a:xfrm>
            <a:off x="539050" y="1875153"/>
            <a:ext cx="838200" cy="762000"/>
          </a:xfrm>
          <a:prstGeom prst="ellipse">
            <a:avLst/>
          </a:prstGeom>
          <a:solidFill>
            <a:srgbClr val="4F81BD"/>
          </a:solid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1</a:t>
            </a:r>
          </a:p>
        </p:txBody>
      </p:sp>
      <p:sp>
        <p:nvSpPr>
          <p:cNvPr id="14" name="Oval 13"/>
          <p:cNvSpPr/>
          <p:nvPr/>
        </p:nvSpPr>
        <p:spPr>
          <a:xfrm>
            <a:off x="510381" y="2907605"/>
            <a:ext cx="838200" cy="762000"/>
          </a:xfrm>
          <a:prstGeom prst="ellipse">
            <a:avLst/>
          </a:prstGeom>
          <a:solidFill>
            <a:srgbClr val="00B050"/>
          </a:solid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600" b="0" i="0" kern="0" dirty="0">
                <a:solidFill>
                  <a:prstClr val="white"/>
                </a:solidFill>
                <a:latin typeface="Calibri"/>
              </a:rPr>
              <a:t>2</a:t>
            </a:r>
            <a:endParaRPr kumimoji="0" lang="en-US" sz="3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 name="Rectangle 14"/>
          <p:cNvSpPr/>
          <p:nvPr/>
        </p:nvSpPr>
        <p:spPr bwMode="auto">
          <a:xfrm>
            <a:off x="1323190" y="2671623"/>
            <a:ext cx="7672387" cy="11387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700" i="0" dirty="0">
                <a:effectLst>
                  <a:glow rad="63500">
                    <a:srgbClr val="00B050">
                      <a:alpha val="40000"/>
                    </a:srgbClr>
                  </a:glow>
                </a:effectLst>
                <a:latin typeface="Calibri" panose="020F0502020204030204" pitchFamily="34" charset="0"/>
                <a:cs typeface="Calibri" panose="020F0502020204030204" pitchFamily="34" charset="0"/>
              </a:rPr>
              <a:t>If you have a severe weather safety kit and/or NOAA All-Hazards Radio, you should make sure that everything has fresh batteries that work. You should check your radio, flashlight, etc. because they may become necessary later in the day. Make sure your cell phone is fully charged in case you lose power</a:t>
            </a:r>
            <a:r>
              <a:rPr lang="en-US" sz="1700" i="0" dirty="0" smtClean="0">
                <a:effectLst>
                  <a:glow rad="63500">
                    <a:srgbClr val="00B050">
                      <a:alpha val="40000"/>
                    </a:srgbClr>
                  </a:glow>
                </a:effectLst>
                <a:latin typeface="Calibri" panose="020F0502020204030204" pitchFamily="34" charset="0"/>
                <a:cs typeface="Calibri" panose="020F0502020204030204" pitchFamily="34" charset="0"/>
              </a:rPr>
              <a:t>.</a:t>
            </a:r>
            <a:endParaRPr kumimoji="0" lang="en-US" sz="1700" b="1" i="0" u="none" strike="noStrike" cap="none" normalizeH="0" baseline="0" dirty="0" smtClean="0">
              <a:ln>
                <a:noFill/>
              </a:ln>
              <a:solidFill>
                <a:schemeClr val="bg1"/>
              </a:solidFill>
              <a:effectLst>
                <a:glow rad="63500">
                  <a:srgbClr val="00B050">
                    <a:alpha val="40000"/>
                  </a:srgbClr>
                </a:glow>
              </a:effectLst>
              <a:latin typeface="Calibri" panose="020F0502020204030204" pitchFamily="34" charset="0"/>
              <a:cs typeface="Calibri" panose="020F0502020204030204" pitchFamily="34" charset="0"/>
            </a:endParaRPr>
          </a:p>
        </p:txBody>
      </p:sp>
      <p:sp>
        <p:nvSpPr>
          <p:cNvPr id="19" name="Oval 18"/>
          <p:cNvSpPr/>
          <p:nvPr/>
        </p:nvSpPr>
        <p:spPr>
          <a:xfrm>
            <a:off x="497061" y="4132193"/>
            <a:ext cx="838200" cy="762000"/>
          </a:xfrm>
          <a:prstGeom prst="ellipse">
            <a:avLst/>
          </a:prstGeom>
          <a:solidFill>
            <a:srgbClr val="FFC000"/>
          </a:solid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600" b="0" i="0" kern="0" noProof="0" dirty="0" smtClean="0">
                <a:solidFill>
                  <a:prstClr val="white"/>
                </a:solidFill>
                <a:latin typeface="Calibri"/>
              </a:rPr>
              <a:t>3</a:t>
            </a:r>
            <a:endParaRPr kumimoji="0" lang="en-US" sz="3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p:nvSpPr>
        <p:spPr bwMode="auto">
          <a:xfrm>
            <a:off x="1335263" y="3943807"/>
            <a:ext cx="7672387" cy="11387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700" i="0" dirty="0">
                <a:effectLst>
                  <a:glow rad="63500">
                    <a:srgbClr val="FFC000">
                      <a:alpha val="40000"/>
                    </a:srgbClr>
                  </a:glow>
                </a:effectLst>
                <a:latin typeface="Calibri" panose="020F0502020204030204" pitchFamily="34" charset="0"/>
                <a:cs typeface="Calibri" panose="020F0502020204030204" pitchFamily="34" charset="0"/>
              </a:rPr>
              <a:t>If you have a severe weather safety </a:t>
            </a:r>
            <a:r>
              <a:rPr lang="en-US" sz="1700" i="0" dirty="0" smtClean="0">
                <a:effectLst>
                  <a:glow rad="63500">
                    <a:srgbClr val="FFC000">
                      <a:alpha val="40000"/>
                    </a:srgbClr>
                  </a:glow>
                </a:effectLst>
                <a:latin typeface="Calibri" panose="020F0502020204030204" pitchFamily="34" charset="0"/>
                <a:cs typeface="Calibri" panose="020F0502020204030204" pitchFamily="34" charset="0"/>
              </a:rPr>
              <a:t>plan, </a:t>
            </a:r>
            <a:r>
              <a:rPr lang="en-US" sz="1700" i="0" dirty="0">
                <a:effectLst>
                  <a:glow rad="63500">
                    <a:srgbClr val="FFC000">
                      <a:alpha val="40000"/>
                    </a:srgbClr>
                  </a:glow>
                </a:effectLst>
                <a:latin typeface="Calibri" panose="020F0502020204030204" pitchFamily="34" charset="0"/>
                <a:cs typeface="Calibri" panose="020F0502020204030204" pitchFamily="34" charset="0"/>
              </a:rPr>
              <a:t>you should review it. Make sure everyone in your family knows what to do in certain situations. Know where everyone will be during the day and make it clear what to do if severe weather impacts your location. Know where to seek shelter beforehand</a:t>
            </a:r>
            <a:r>
              <a:rPr lang="en-US" sz="1700" i="0" dirty="0" smtClean="0">
                <a:effectLst>
                  <a:glow rad="63500">
                    <a:srgbClr val="FFC000">
                      <a:alpha val="40000"/>
                    </a:srgbClr>
                  </a:glow>
                </a:effectLst>
                <a:latin typeface="Calibri" panose="020F0502020204030204" pitchFamily="34" charset="0"/>
                <a:cs typeface="Calibri" panose="020F0502020204030204" pitchFamily="34" charset="0"/>
              </a:rPr>
              <a:t>!</a:t>
            </a:r>
            <a:endParaRPr kumimoji="0" lang="en-US" sz="1700" b="1" i="0" u="none" strike="noStrike" cap="none" normalizeH="0" baseline="0" dirty="0" smtClean="0">
              <a:ln>
                <a:noFill/>
              </a:ln>
              <a:solidFill>
                <a:schemeClr val="bg1"/>
              </a:solidFill>
              <a:effectLst>
                <a:glow rad="63500">
                  <a:srgbClr val="FFC000">
                    <a:alpha val="40000"/>
                  </a:srgbClr>
                </a:glow>
              </a:effectLst>
              <a:latin typeface="Calibri" panose="020F0502020204030204" pitchFamily="34" charset="0"/>
              <a:cs typeface="Calibri" panose="020F0502020204030204" pitchFamily="34" charset="0"/>
            </a:endParaRPr>
          </a:p>
        </p:txBody>
      </p:sp>
      <p:sp>
        <p:nvSpPr>
          <p:cNvPr id="21" name="Oval 20"/>
          <p:cNvSpPr/>
          <p:nvPr/>
        </p:nvSpPr>
        <p:spPr>
          <a:xfrm>
            <a:off x="503344" y="5410208"/>
            <a:ext cx="838200" cy="762000"/>
          </a:xfrm>
          <a:prstGeom prst="ellipse">
            <a:avLst/>
          </a:prstGeom>
          <a:solidFill>
            <a:srgbClr val="C00000"/>
          </a:solid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600" b="0" i="0" kern="0" dirty="0">
                <a:solidFill>
                  <a:prstClr val="white"/>
                </a:solidFill>
                <a:latin typeface="Calibri"/>
              </a:rPr>
              <a:t>4</a:t>
            </a:r>
            <a:endParaRPr kumimoji="0" lang="en-US" sz="3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Rectangle 21"/>
          <p:cNvSpPr/>
          <p:nvPr/>
        </p:nvSpPr>
        <p:spPr bwMode="auto">
          <a:xfrm>
            <a:off x="1335264" y="5171936"/>
            <a:ext cx="7672387" cy="1077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600" i="0" dirty="0">
                <a:effectLst>
                  <a:glow rad="63500">
                    <a:srgbClr val="C00000">
                      <a:alpha val="40000"/>
                    </a:srgbClr>
                  </a:glow>
                </a:effectLst>
                <a:latin typeface="Calibri" panose="020F0502020204030204" pitchFamily="34" charset="0"/>
                <a:cs typeface="Calibri" panose="020F0502020204030204" pitchFamily="34" charset="0"/>
              </a:rPr>
              <a:t>Whether it be via local television, our </a:t>
            </a:r>
            <a:r>
              <a:rPr lang="en-US" sz="1600" i="0" dirty="0" smtClean="0">
                <a:effectLst>
                  <a:glow rad="63500">
                    <a:srgbClr val="C00000">
                      <a:alpha val="40000"/>
                    </a:srgbClr>
                  </a:glow>
                </a:effectLst>
                <a:latin typeface="Calibri" panose="020F0502020204030204" pitchFamily="34" charset="0"/>
                <a:cs typeface="Calibri" panose="020F0502020204030204" pitchFamily="34" charset="0"/>
              </a:rPr>
              <a:t>webpage</a:t>
            </a:r>
            <a:r>
              <a:rPr lang="en-US" sz="1600" i="0" dirty="0">
                <a:effectLst>
                  <a:glow rad="63500">
                    <a:srgbClr val="C00000">
                      <a:alpha val="40000"/>
                    </a:srgbClr>
                  </a:glow>
                </a:effectLst>
                <a:latin typeface="Calibri" panose="020F0502020204030204" pitchFamily="34" charset="0"/>
                <a:cs typeface="Calibri" panose="020F0502020204030204" pitchFamily="34" charset="0"/>
              </a:rPr>
              <a:t>, an app on your mobile device, AM/FM radio, the Internet, NOAA All-Hazards Radio, etc., continue to monitor weather information during the day for any changes in the situation. Set up a routine (i.e. check the weather information every hour on the </a:t>
            </a:r>
            <a:r>
              <a:rPr lang="en-US" sz="1600" i="0" dirty="0" smtClean="0">
                <a:effectLst>
                  <a:glow rad="63500">
                    <a:srgbClr val="C00000">
                      <a:alpha val="40000"/>
                    </a:srgbClr>
                  </a:glow>
                </a:effectLst>
                <a:latin typeface="Calibri" panose="020F0502020204030204" pitchFamily="34" charset="0"/>
                <a:cs typeface="Calibri" panose="020F0502020204030204" pitchFamily="34" charset="0"/>
              </a:rPr>
              <a:t>hour).</a:t>
            </a:r>
            <a:endParaRPr kumimoji="0" lang="en-US" sz="1700" b="1" i="0" u="none" strike="noStrike" cap="none" normalizeH="0" baseline="0" dirty="0" smtClean="0">
              <a:ln>
                <a:noFill/>
              </a:ln>
              <a:solidFill>
                <a:schemeClr val="bg1"/>
              </a:solidFill>
              <a:effectLst>
                <a:glow rad="63500">
                  <a:srgbClr val="C00000">
                    <a:alpha val="40000"/>
                  </a:srgbClr>
                </a:glow>
              </a:effectLst>
              <a:latin typeface="Calibri" panose="020F0502020204030204" pitchFamily="34" charset="0"/>
              <a:cs typeface="Calibri" panose="020F0502020204030204" pitchFamily="34" charset="0"/>
            </a:endParaRPr>
          </a:p>
        </p:txBody>
      </p:sp>
      <p:sp>
        <p:nvSpPr>
          <p:cNvPr id="23" name="Rectangle 22"/>
          <p:cNvSpPr/>
          <p:nvPr/>
        </p:nvSpPr>
        <p:spPr bwMode="auto">
          <a:xfrm>
            <a:off x="1335261" y="2041552"/>
            <a:ext cx="7672387" cy="3539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700" i="0" dirty="0" smtClean="0">
                <a:solidFill>
                  <a:schemeClr val="tx1"/>
                </a:solidFill>
                <a:effectLst>
                  <a:glow rad="63500">
                    <a:schemeClr val="accent1">
                      <a:lumMod val="60000"/>
                      <a:lumOff val="40000"/>
                      <a:alpha val="40000"/>
                    </a:schemeClr>
                  </a:glow>
                </a:effectLst>
                <a:latin typeface="Calibri" panose="020F0502020204030204" pitchFamily="34" charset="0"/>
                <a:cs typeface="Calibri" panose="020F0502020204030204" pitchFamily="34" charset="0"/>
              </a:rPr>
              <a:t>Visit our website (weather.gov/</a:t>
            </a:r>
            <a:r>
              <a:rPr lang="en-US" sz="1700" i="0" dirty="0" err="1" smtClean="0">
                <a:solidFill>
                  <a:schemeClr val="tx1"/>
                </a:solidFill>
                <a:effectLst>
                  <a:glow rad="63500">
                    <a:schemeClr val="accent1">
                      <a:lumMod val="60000"/>
                      <a:lumOff val="40000"/>
                      <a:alpha val="40000"/>
                    </a:schemeClr>
                  </a:glow>
                </a:effectLst>
                <a:latin typeface="Calibri" panose="020F0502020204030204" pitchFamily="34" charset="0"/>
                <a:cs typeface="Calibri" panose="020F0502020204030204" pitchFamily="34" charset="0"/>
              </a:rPr>
              <a:t>iln</a:t>
            </a:r>
            <a:r>
              <a:rPr lang="en-US" sz="1700" i="0" dirty="0" smtClean="0">
                <a:solidFill>
                  <a:schemeClr val="tx1"/>
                </a:solidFill>
                <a:effectLst>
                  <a:glow rad="63500">
                    <a:schemeClr val="accent1">
                      <a:lumMod val="60000"/>
                      <a:lumOff val="40000"/>
                      <a:alpha val="40000"/>
                    </a:schemeClr>
                  </a:glow>
                </a:effectLst>
                <a:latin typeface="Calibri" panose="020F0502020204030204" pitchFamily="34" charset="0"/>
                <a:cs typeface="Calibri" panose="020F0502020204030204" pitchFamily="34" charset="0"/>
              </a:rPr>
              <a:t>) to review the hazardous weather outlook</a:t>
            </a:r>
            <a:endParaRPr kumimoji="0" lang="en-US" sz="1700" b="1" i="0" u="none" strike="noStrike" cap="none" normalizeH="0" baseline="0" dirty="0" smtClean="0">
              <a:solidFill>
                <a:schemeClr val="tx1"/>
              </a:solidFill>
              <a:effectLst>
                <a:glow rad="63500">
                  <a:schemeClr val="accent1">
                    <a:lumMod val="60000"/>
                    <a:lumOff val="40000"/>
                    <a:alpha val="4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826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60"/>
        <p:cNvGrpSpPr/>
        <p:nvPr/>
      </p:nvGrpSpPr>
      <p:grpSpPr>
        <a:xfrm>
          <a:off x="0" y="0"/>
          <a:ext cx="0" cy="0"/>
          <a:chOff x="0" y="0"/>
          <a:chExt cx="0" cy="0"/>
        </a:xfrm>
      </p:grpSpPr>
      <p:sp>
        <p:nvSpPr>
          <p:cNvPr id="8" name="Shape 164"/>
          <p:cNvSpPr txBox="1"/>
          <p:nvPr/>
        </p:nvSpPr>
        <p:spPr>
          <a:xfrm>
            <a:off x="11112" y="-10320"/>
            <a:ext cx="9132888" cy="10779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smtClean="0">
                <a:solidFill>
                  <a:schemeClr val="lt1"/>
                </a:solidFill>
                <a:latin typeface="Calibri"/>
                <a:ea typeface="Calibri"/>
                <a:cs typeface="Calibri"/>
                <a:sym typeface="Calibri"/>
              </a:rPr>
              <a:t>Severe Weather</a:t>
            </a:r>
            <a:endParaRPr lang="en-US"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2800" b="1" i="1" dirty="0" smtClean="0">
                <a:solidFill>
                  <a:schemeClr val="lt1"/>
                </a:solidFill>
                <a:latin typeface="Calibri"/>
                <a:ea typeface="Calibri"/>
                <a:cs typeface="Calibri"/>
                <a:sym typeface="Calibri"/>
              </a:rPr>
              <a:t>When a Watch is Issued</a:t>
            </a:r>
            <a:endParaRPr lang="en-US" sz="2800" b="1" i="1" u="none" strike="noStrike" cap="none" dirty="0">
              <a:solidFill>
                <a:schemeClr val="lt1"/>
              </a:solidFill>
              <a:latin typeface="Calibri"/>
              <a:ea typeface="Calibri"/>
              <a:cs typeface="Calibri"/>
              <a:sym typeface="Calibri"/>
            </a:endParaRPr>
          </a:p>
        </p:txBody>
      </p:sp>
      <p:sp>
        <p:nvSpPr>
          <p:cNvPr id="16" name="Rectangle 15"/>
          <p:cNvSpPr/>
          <p:nvPr/>
        </p:nvSpPr>
        <p:spPr bwMode="auto">
          <a:xfrm>
            <a:off x="-228600" y="1398494"/>
            <a:ext cx="8964731"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457200">
              <a:buNone/>
            </a:pPr>
            <a:r>
              <a:rPr lang="en-US" sz="1800" i="0" u="sng" dirty="0" smtClean="0">
                <a:solidFill>
                  <a:srgbClr val="002060"/>
                </a:solidFill>
                <a:latin typeface="Calibri" panose="020F0502020204030204" pitchFamily="34" charset="0"/>
              </a:rPr>
              <a:t>Scenario</a:t>
            </a:r>
            <a:r>
              <a:rPr lang="en-US" sz="1800" i="0" dirty="0" smtClean="0">
                <a:solidFill>
                  <a:srgbClr val="002060"/>
                </a:solidFill>
                <a:latin typeface="Calibri" panose="020F0502020204030204" pitchFamily="34" charset="0"/>
              </a:rPr>
              <a:t>: While at work, you hear a tornado watch has been issued.</a:t>
            </a:r>
          </a:p>
        </p:txBody>
      </p:sp>
      <p:grpSp>
        <p:nvGrpSpPr>
          <p:cNvPr id="37" name="Group 36"/>
          <p:cNvGrpSpPr/>
          <p:nvPr/>
        </p:nvGrpSpPr>
        <p:grpSpPr>
          <a:xfrm>
            <a:off x="76200" y="2057400"/>
            <a:ext cx="4419600" cy="2077000"/>
            <a:chOff x="76200" y="2057400"/>
            <a:chExt cx="4419600" cy="2077000"/>
          </a:xfrm>
        </p:grpSpPr>
        <p:sp>
          <p:nvSpPr>
            <p:cNvPr id="38" name="Rectangle 37"/>
            <p:cNvSpPr/>
            <p:nvPr/>
          </p:nvSpPr>
          <p:spPr>
            <a:xfrm>
              <a:off x="76200" y="2057400"/>
              <a:ext cx="1828800" cy="2077000"/>
            </a:xfrm>
            <a:prstGeom prst="rect">
              <a:avLst/>
            </a:prstGeom>
            <a:solidFill>
              <a:srgbClr val="4F81BD">
                <a:alpha val="44000"/>
              </a:srgbClr>
            </a:solidFill>
            <a:ln w="3810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300" dirty="0" smtClean="0">
                  <a:solidFill>
                    <a:srgbClr val="002060"/>
                  </a:solidFill>
                  <a:latin typeface="Calibri" panose="020F0502020204030204" pitchFamily="34" charset="0"/>
                  <a:cs typeface="Calibri" panose="020F0502020204030204" pitchFamily="34" charset="0"/>
                </a:rPr>
                <a:t>Check the radio, local media, or our website for clarifying details on the watch. Know that watches may be issued hours before a storm may arrive in your area.</a:t>
              </a:r>
              <a:endParaRPr lang="en-US" sz="1300" dirty="0">
                <a:solidFill>
                  <a:srgbClr val="002060"/>
                </a:solidFill>
                <a:latin typeface="Calibri" panose="020F0502020204030204" pitchFamily="34" charset="0"/>
                <a:cs typeface="Calibri" panose="020F0502020204030204" pitchFamily="34" charset="0"/>
              </a:endParaRPr>
            </a:p>
          </p:txBody>
        </p:sp>
        <p:pic>
          <p:nvPicPr>
            <p:cNvPr id="39" name="Picture 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090"/>
            <a:stretch/>
          </p:blipFill>
          <p:spPr bwMode="auto">
            <a:xfrm>
              <a:off x="1905000" y="2057400"/>
              <a:ext cx="2590800" cy="2077000"/>
            </a:xfrm>
            <a:prstGeom prst="rect">
              <a:avLst/>
            </a:prstGeom>
            <a:ln w="19050">
              <a:solidFill>
                <a:srgbClr val="4F81BD"/>
              </a:solidFill>
            </a:ln>
            <a:effectLst/>
            <a:extLst>
              <a:ext uri="{909E8E84-426E-40DD-AFC4-6F175D3DCCD1}">
                <a14:hiddenFill xmlns:a14="http://schemas.microsoft.com/office/drawing/2010/main">
                  <a:solidFill>
                    <a:srgbClr val="FFFFFF"/>
                  </a:solidFill>
                </a14:hiddenFill>
              </a:ext>
            </a:extLst>
          </p:spPr>
        </p:pic>
      </p:grpSp>
      <p:sp>
        <p:nvSpPr>
          <p:cNvPr id="40" name="Rectangle 39"/>
          <p:cNvSpPr/>
          <p:nvPr/>
        </p:nvSpPr>
        <p:spPr>
          <a:xfrm>
            <a:off x="7159752" y="2057400"/>
            <a:ext cx="1828800" cy="2077000"/>
          </a:xfrm>
          <a:prstGeom prst="rect">
            <a:avLst/>
          </a:prstGeom>
          <a:solidFill>
            <a:srgbClr val="00B050">
              <a:alpha val="4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200" dirty="0" smtClean="0">
                <a:solidFill>
                  <a:srgbClr val="002060"/>
                </a:solidFill>
                <a:latin typeface="Calibri" panose="020F0502020204030204" pitchFamily="34" charset="0"/>
                <a:cs typeface="Calibri" panose="020F0502020204030204" pitchFamily="34" charset="0"/>
              </a:rPr>
              <a:t>If your NOAA All-Hazards Radio was not already turned on, </a:t>
            </a:r>
            <a:r>
              <a:rPr lang="en-US" sz="1200" u="sng" dirty="0" smtClean="0">
                <a:solidFill>
                  <a:srgbClr val="002060"/>
                </a:solidFill>
                <a:latin typeface="Calibri" panose="020F0502020204030204" pitchFamily="34" charset="0"/>
                <a:cs typeface="Calibri" panose="020F0502020204030204" pitchFamily="34" charset="0"/>
              </a:rPr>
              <a:t>definitely</a:t>
            </a:r>
            <a:r>
              <a:rPr lang="en-US" sz="1200" dirty="0" smtClean="0">
                <a:solidFill>
                  <a:srgbClr val="002060"/>
                </a:solidFill>
                <a:latin typeface="Calibri" panose="020F0502020204030204" pitchFamily="34" charset="0"/>
                <a:cs typeface="Calibri" panose="020F0502020204030204" pitchFamily="34" charset="0"/>
              </a:rPr>
              <a:t> make sure it’s on and the batteries are working. The radio will alert you if a warning is issued, so it is vital to have it on and working correctly.</a:t>
            </a:r>
            <a:endParaRPr lang="en-US" sz="1200" dirty="0">
              <a:solidFill>
                <a:srgbClr val="002060"/>
              </a:solidFill>
              <a:latin typeface="Calibri" panose="020F0502020204030204" pitchFamily="34" charset="0"/>
              <a:cs typeface="Calibri" panose="020F0502020204030204" pitchFamily="34" charset="0"/>
            </a:endParaRPr>
          </a:p>
        </p:txBody>
      </p:sp>
      <p:grpSp>
        <p:nvGrpSpPr>
          <p:cNvPr id="41" name="Group 40"/>
          <p:cNvGrpSpPr/>
          <p:nvPr/>
        </p:nvGrpSpPr>
        <p:grpSpPr>
          <a:xfrm>
            <a:off x="4582387" y="2057400"/>
            <a:ext cx="2577365" cy="2077000"/>
            <a:chOff x="4582387" y="2057400"/>
            <a:chExt cx="2577365" cy="2077000"/>
          </a:xfrm>
        </p:grpSpPr>
        <p:sp>
          <p:nvSpPr>
            <p:cNvPr id="42" name="Rectangle 2"/>
            <p:cNvSpPr txBox="1">
              <a:spLocks noChangeArrowheads="1"/>
            </p:cNvSpPr>
            <p:nvPr/>
          </p:nvSpPr>
          <p:spPr bwMode="auto">
            <a:xfrm>
              <a:off x="4582387" y="2057400"/>
              <a:ext cx="2577365" cy="2077000"/>
            </a:xfrm>
            <a:prstGeom prst="rect">
              <a:avLst/>
            </a:prstGeom>
            <a:ln w="19050" cap="flat" cmpd="sng" algn="ctr">
              <a:solidFill>
                <a:srgbClr val="00B050"/>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pic>
          <p:nvPicPr>
            <p:cNvPr id="43" name="Picture 2" descr="http://www.weather.gov/images/iln/nwr/NW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8127" y="2073642"/>
              <a:ext cx="2033025" cy="2041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57150" y="4286800"/>
            <a:ext cx="4429506" cy="2077000"/>
            <a:chOff x="57150" y="4286800"/>
            <a:chExt cx="4429506" cy="2077000"/>
          </a:xfrm>
        </p:grpSpPr>
        <p:sp>
          <p:nvSpPr>
            <p:cNvPr id="45" name="Rectangle 44"/>
            <p:cNvSpPr/>
            <p:nvPr/>
          </p:nvSpPr>
          <p:spPr>
            <a:xfrm>
              <a:off x="57150" y="4286800"/>
              <a:ext cx="1847850" cy="2077000"/>
            </a:xfrm>
            <a:prstGeom prst="rect">
              <a:avLst/>
            </a:prstGeom>
            <a:solidFill>
              <a:srgbClr val="FFC000">
                <a:alpha val="47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300" dirty="0" smtClean="0">
                  <a:solidFill>
                    <a:srgbClr val="002060"/>
                  </a:solidFill>
                  <a:latin typeface="Calibri" panose="020F0502020204030204" pitchFamily="34" charset="0"/>
                  <a:cs typeface="Calibri" panose="020F0502020204030204" pitchFamily="34" charset="0"/>
                </a:rPr>
                <a:t>If you don’t own a NOAA Weather Radio, you should check our website or tune in to the media (either television or radio) to stay updated on the situation.</a:t>
              </a:r>
              <a:endParaRPr lang="en-US" sz="1300" dirty="0">
                <a:solidFill>
                  <a:srgbClr val="002060"/>
                </a:solidFill>
                <a:latin typeface="Calibri" panose="020F0502020204030204" pitchFamily="34" charset="0"/>
                <a:cs typeface="Calibri" panose="020F0502020204030204" pitchFamily="34" charset="0"/>
              </a:endParaRPr>
            </a:p>
          </p:txBody>
        </p:sp>
        <p:pic>
          <p:nvPicPr>
            <p:cNvPr id="4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018" t="17873" r="16047" b="38487"/>
            <a:stretch/>
          </p:blipFill>
          <p:spPr bwMode="auto">
            <a:xfrm>
              <a:off x="1908048" y="4286801"/>
              <a:ext cx="2578608" cy="2069661"/>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oup 46"/>
          <p:cNvGrpSpPr/>
          <p:nvPr/>
        </p:nvGrpSpPr>
        <p:grpSpPr>
          <a:xfrm>
            <a:off x="4572000" y="4286800"/>
            <a:ext cx="4426077" cy="2077000"/>
            <a:chOff x="4572000" y="4286800"/>
            <a:chExt cx="4426077" cy="2077000"/>
          </a:xfrm>
        </p:grpSpPr>
        <p:sp>
          <p:nvSpPr>
            <p:cNvPr id="48" name="Rectangle 47"/>
            <p:cNvSpPr/>
            <p:nvPr/>
          </p:nvSpPr>
          <p:spPr>
            <a:xfrm>
              <a:off x="7169277" y="4286800"/>
              <a:ext cx="1828800" cy="2077000"/>
            </a:xfrm>
            <a:prstGeom prst="rect">
              <a:avLst/>
            </a:prstGeom>
            <a:solidFill>
              <a:srgbClr val="C00000">
                <a:alpha val="4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300" dirty="0" smtClean="0">
                  <a:solidFill>
                    <a:srgbClr val="002060"/>
                  </a:solidFill>
                  <a:latin typeface="Calibri" panose="020F0502020204030204" pitchFamily="34" charset="0"/>
                  <a:cs typeface="Calibri" panose="020F0502020204030204" pitchFamily="34" charset="0"/>
                </a:rPr>
                <a:t>Know where to go and what actions to take should a severe thunderstorm or tornado warning be issued for your area.</a:t>
              </a:r>
              <a:endParaRPr lang="en-US" sz="1300" dirty="0">
                <a:solidFill>
                  <a:srgbClr val="002060"/>
                </a:solidFill>
                <a:latin typeface="Calibri" panose="020F0502020204030204" pitchFamily="34" charset="0"/>
                <a:cs typeface="Calibri" panose="020F0502020204030204" pitchFamily="34" charset="0"/>
              </a:endParaRPr>
            </a:p>
          </p:txBody>
        </p:sp>
        <p:sp>
          <p:nvSpPr>
            <p:cNvPr id="49" name="Rectangle 2"/>
            <p:cNvSpPr txBox="1">
              <a:spLocks noChangeArrowheads="1"/>
            </p:cNvSpPr>
            <p:nvPr/>
          </p:nvSpPr>
          <p:spPr bwMode="auto">
            <a:xfrm>
              <a:off x="4572000" y="4286800"/>
              <a:ext cx="2577365" cy="2077000"/>
            </a:xfrm>
            <a:prstGeom prst="rect">
              <a:avLst/>
            </a:prstGeom>
            <a:ln w="19050" cap="flat" cmpd="sng" algn="ctr">
              <a:solidFill>
                <a:srgbClr val="C00000"/>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eaLnBrk="0" fontAlgn="base" hangingPunct="0">
                <a:spcBef>
                  <a:spcPct val="0"/>
                </a:spcBef>
                <a:spcAft>
                  <a:spcPct val="0"/>
                </a:spcAft>
                <a:defRPr sz="4000" b="1">
                  <a:solidFill>
                    <a:schemeClr val="dk1"/>
                  </a:solidFill>
                  <a:latin typeface="+mn-lt"/>
                  <a:ea typeface="+mn-ea"/>
                  <a:cs typeface="+mn-cs"/>
                </a:defRPr>
              </a:lvl6pPr>
              <a:lvl7pPr marL="914400" algn="ctr" rtl="0" eaLnBrk="0" fontAlgn="base" hangingPunct="0">
                <a:spcBef>
                  <a:spcPct val="0"/>
                </a:spcBef>
                <a:spcAft>
                  <a:spcPct val="0"/>
                </a:spcAft>
                <a:defRPr sz="4000" b="1">
                  <a:solidFill>
                    <a:schemeClr val="dk1"/>
                  </a:solidFill>
                  <a:latin typeface="+mn-lt"/>
                  <a:ea typeface="+mn-ea"/>
                  <a:cs typeface="+mn-cs"/>
                </a:defRPr>
              </a:lvl7pPr>
              <a:lvl8pPr marL="1371600" algn="ctr" rtl="0" eaLnBrk="0" fontAlgn="base" hangingPunct="0">
                <a:spcBef>
                  <a:spcPct val="0"/>
                </a:spcBef>
                <a:spcAft>
                  <a:spcPct val="0"/>
                </a:spcAft>
                <a:defRPr sz="4000" b="1">
                  <a:solidFill>
                    <a:schemeClr val="dk1"/>
                  </a:solidFill>
                  <a:latin typeface="+mn-lt"/>
                  <a:ea typeface="+mn-ea"/>
                  <a:cs typeface="+mn-cs"/>
                </a:defRPr>
              </a:lvl8pPr>
              <a:lvl9pPr marL="1828800" algn="ctr" rtl="0" eaLnBrk="0" fontAlgn="base" hangingPunct="0">
                <a:spcBef>
                  <a:spcPct val="0"/>
                </a:spcBef>
                <a:spcAft>
                  <a:spcPct val="0"/>
                </a:spcAft>
                <a:defRPr sz="4000" b="1">
                  <a:solidFill>
                    <a:schemeClr val="dk1"/>
                  </a:solidFill>
                  <a:latin typeface="+mn-lt"/>
                  <a:ea typeface="+mn-ea"/>
                  <a:cs typeface="+mn-cs"/>
                </a:defRPr>
              </a:lvl9pPr>
            </a:lstStyle>
            <a:p>
              <a:pPr>
                <a:buClrTx/>
                <a:buFontTx/>
                <a:buNone/>
              </a:pPr>
              <a:endParaRPr lang="en-US" altLang="en-US" sz="4500" i="0" kern="0" dirty="0" smtClean="0">
                <a:ln w="19050">
                  <a:solidFill>
                    <a:schemeClr val="tx1"/>
                  </a:solidFill>
                </a:ln>
                <a:solidFill>
                  <a:srgbClr val="FFC000"/>
                </a:solidFill>
                <a:latin typeface="Calibri" pitchFamily="34" charset="0"/>
              </a:endParaRPr>
            </a:p>
          </p:txBody>
        </p:sp>
        <p:grpSp>
          <p:nvGrpSpPr>
            <p:cNvPr id="50" name="Group 49"/>
            <p:cNvGrpSpPr/>
            <p:nvPr/>
          </p:nvGrpSpPr>
          <p:grpSpPr>
            <a:xfrm>
              <a:off x="4974327" y="4412185"/>
              <a:ext cx="1731273" cy="1836215"/>
              <a:chOff x="4898127" y="4335985"/>
              <a:chExt cx="1329030" cy="1339191"/>
            </a:xfrm>
          </p:grpSpPr>
          <p:pic>
            <p:nvPicPr>
              <p:cNvPr id="51" name="Picture 6" descr="https://cdn2.iconfinder.com/data/icons/windows-8-metro-style/512/apartment.png"/>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4898127" y="4335985"/>
                <a:ext cx="1329030" cy="13290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5-Point Star 51"/>
              <p:cNvSpPr/>
              <p:nvPr/>
            </p:nvSpPr>
            <p:spPr>
              <a:xfrm>
                <a:off x="5446928" y="5443748"/>
                <a:ext cx="231428" cy="231428"/>
              </a:xfrm>
              <a:prstGeom prst="star5">
                <a:avLst/>
              </a:prstGeom>
              <a:solidFill>
                <a:srgbClr val="FF0000"/>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2299600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4570</TotalTime>
  <Words>1305</Words>
  <Application>Microsoft Office PowerPoint</Application>
  <PresentationFormat>On-screen Show (4:3)</PresentationFormat>
  <Paragraphs>134</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Theme</vt:lpstr>
      <vt:lpstr>Weather-Ready Nation Ambassadors Thank You MVRPC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Weather-Ready Nation Ambassadors</dc:title>
  <dc:creator>Brandon Peloquin</dc:creator>
  <cp:lastModifiedBy>Henry, Laura</cp:lastModifiedBy>
  <cp:revision>39</cp:revision>
  <cp:lastPrinted>2019-11-16T22:51:40Z</cp:lastPrinted>
  <dcterms:modified xsi:type="dcterms:W3CDTF">2019-11-20T21:29:53Z</dcterms:modified>
</cp:coreProperties>
</file>