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98" r:id="rId3"/>
    <p:sldId id="297" r:id="rId4"/>
    <p:sldId id="292" r:id="rId5"/>
    <p:sldId id="256" r:id="rId6"/>
    <p:sldId id="289" r:id="rId7"/>
    <p:sldId id="294" r:id="rId8"/>
    <p:sldId id="295" r:id="rId9"/>
    <p:sldId id="296" r:id="rId10"/>
    <p:sldId id="266" r:id="rId11"/>
    <p:sldId id="265" r:id="rId12"/>
    <p:sldId id="291" r:id="rId13"/>
    <p:sldId id="293" r:id="rId14"/>
    <p:sldId id="257" r:id="rId15"/>
    <p:sldId id="290" r:id="rId16"/>
    <p:sldId id="259" r:id="rId17"/>
    <p:sldId id="661" r:id="rId18"/>
    <p:sldId id="662" r:id="rId19"/>
    <p:sldId id="652" r:id="rId20"/>
    <p:sldId id="666" r:id="rId21"/>
    <p:sldId id="668" r:id="rId22"/>
    <p:sldId id="659" r:id="rId23"/>
    <p:sldId id="664" r:id="rId24"/>
    <p:sldId id="299" r:id="rId25"/>
    <p:sldId id="281" r:id="rId26"/>
    <p:sldId id="669" r:id="rId27"/>
    <p:sldId id="670" r:id="rId28"/>
    <p:sldId id="671" r:id="rId29"/>
    <p:sldId id="672" r:id="rId30"/>
    <p:sldId id="285" r:id="rId31"/>
    <p:sldId id="673" r:id="rId32"/>
    <p:sldId id="674" r:id="rId33"/>
    <p:sldId id="675" r:id="rId34"/>
    <p:sldId id="676" r:id="rId35"/>
    <p:sldId id="677" r:id="rId36"/>
    <p:sldId id="286" r:id="rId37"/>
    <p:sldId id="287" r:id="rId38"/>
    <p:sldId id="678" r:id="rId39"/>
    <p:sldId id="679" r:id="rId40"/>
    <p:sldId id="288" r:id="rId41"/>
    <p:sldId id="68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53" autoAdjust="0"/>
  </p:normalViewPr>
  <p:slideViewPr>
    <p:cSldViewPr snapToGrid="0">
      <p:cViewPr varScale="1">
        <p:scale>
          <a:sx n="90" d="100"/>
          <a:sy n="90" d="100"/>
        </p:scale>
        <p:origin x="1392" y="-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5189F-CAEB-48A6-830C-22F6FB8B1A6C}"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61FF628D-9F5F-4B2C-BD06-85D62690EA14}">
      <dgm:prSet phldrT="[Text]"/>
      <dgm:spPr/>
      <dgm:t>
        <a:bodyPr/>
        <a:lstStyle/>
        <a:p>
          <a:pPr marL="914400">
            <a:spcBef>
              <a:spcPts val="0"/>
            </a:spcBef>
          </a:pPr>
          <a:r>
            <a:rPr lang="en-US" b="1" u="none" dirty="0"/>
            <a:t>Education &amp; Advocacy</a:t>
          </a:r>
        </a:p>
      </dgm:t>
    </dgm:pt>
    <dgm:pt modelId="{5C0383D9-ECAC-4EBB-9C94-29FFC625C65C}" type="parTrans" cxnId="{08908483-38BC-4DB9-A32B-63D15C5ADFF0}">
      <dgm:prSet/>
      <dgm:spPr/>
      <dgm:t>
        <a:bodyPr/>
        <a:lstStyle/>
        <a:p>
          <a:endParaRPr lang="en-US"/>
        </a:p>
      </dgm:t>
    </dgm:pt>
    <dgm:pt modelId="{814F195F-4F03-4A38-82F6-E61CB9F46C84}" type="sibTrans" cxnId="{08908483-38BC-4DB9-A32B-63D15C5ADFF0}">
      <dgm:prSet/>
      <dgm:spPr/>
      <dgm:t>
        <a:bodyPr/>
        <a:lstStyle/>
        <a:p>
          <a:endParaRPr lang="en-US"/>
        </a:p>
      </dgm:t>
    </dgm:pt>
    <dgm:pt modelId="{9B01040C-96D0-441D-96FD-1045C4FA8AD7}">
      <dgm:prSet phldrT="[Text]"/>
      <dgm:spPr/>
      <dgm:t>
        <a:bodyPr/>
        <a:lstStyle/>
        <a:p>
          <a:pPr marL="914400">
            <a:spcBef>
              <a:spcPct val="0"/>
            </a:spcBef>
          </a:pPr>
          <a:r>
            <a:rPr lang="en-US" dirty="0"/>
            <a:t>Community fact sheets</a:t>
          </a:r>
        </a:p>
      </dgm:t>
    </dgm:pt>
    <dgm:pt modelId="{D6CB9C1E-0378-4E58-B7E9-E33FE415B61C}" type="parTrans" cxnId="{A45ED969-2166-4600-ACFD-11F221A6666B}">
      <dgm:prSet/>
      <dgm:spPr/>
      <dgm:t>
        <a:bodyPr/>
        <a:lstStyle/>
        <a:p>
          <a:endParaRPr lang="en-US"/>
        </a:p>
      </dgm:t>
    </dgm:pt>
    <dgm:pt modelId="{014D0282-E332-4EA0-BC40-3A79BCF279CB}" type="sibTrans" cxnId="{A45ED969-2166-4600-ACFD-11F221A6666B}">
      <dgm:prSet/>
      <dgm:spPr/>
      <dgm:t>
        <a:bodyPr/>
        <a:lstStyle/>
        <a:p>
          <a:endParaRPr lang="en-US"/>
        </a:p>
      </dgm:t>
    </dgm:pt>
    <dgm:pt modelId="{E69A10E3-85AA-49F2-933D-A33B339D5FEE}">
      <dgm:prSet phldrT="[Text]"/>
      <dgm:spPr/>
      <dgm:t>
        <a:bodyPr/>
        <a:lstStyle/>
        <a:p>
          <a:pPr marL="914400"/>
          <a:r>
            <a:rPr lang="en-US" b="1" u="none" dirty="0"/>
            <a:t>Resources</a:t>
          </a:r>
        </a:p>
      </dgm:t>
    </dgm:pt>
    <dgm:pt modelId="{98341481-2F55-434E-8859-5BEE8AC5EA13}" type="parTrans" cxnId="{37DDF741-F1AB-433A-85F9-CF2862732B16}">
      <dgm:prSet/>
      <dgm:spPr/>
      <dgm:t>
        <a:bodyPr/>
        <a:lstStyle/>
        <a:p>
          <a:endParaRPr lang="en-US"/>
        </a:p>
      </dgm:t>
    </dgm:pt>
    <dgm:pt modelId="{0C60EA68-4049-40EA-BEAB-22AFD3CF23C9}" type="sibTrans" cxnId="{37DDF741-F1AB-433A-85F9-CF2862732B16}">
      <dgm:prSet/>
      <dgm:spPr/>
      <dgm:t>
        <a:bodyPr/>
        <a:lstStyle/>
        <a:p>
          <a:endParaRPr lang="en-US"/>
        </a:p>
      </dgm:t>
    </dgm:pt>
    <dgm:pt modelId="{D528A76E-8F39-4524-9163-88F54D56FA1B}">
      <dgm:prSet phldrT="[Text]"/>
      <dgm:spPr/>
      <dgm:t>
        <a:bodyPr/>
        <a:lstStyle/>
        <a:p>
          <a:pPr marL="914400"/>
          <a:r>
            <a:rPr lang="en-US" dirty="0"/>
            <a:t>Driver training</a:t>
          </a:r>
        </a:p>
      </dgm:t>
    </dgm:pt>
    <dgm:pt modelId="{E73F31A1-894B-4418-9B0E-AC0BEA171349}" type="parTrans" cxnId="{871B4D19-1B1C-45F6-864D-62D660276F19}">
      <dgm:prSet/>
      <dgm:spPr/>
      <dgm:t>
        <a:bodyPr/>
        <a:lstStyle/>
        <a:p>
          <a:endParaRPr lang="en-US"/>
        </a:p>
      </dgm:t>
    </dgm:pt>
    <dgm:pt modelId="{330C6BA1-C901-4115-875A-FD19AC87D39E}" type="sibTrans" cxnId="{871B4D19-1B1C-45F6-864D-62D660276F19}">
      <dgm:prSet/>
      <dgm:spPr/>
      <dgm:t>
        <a:bodyPr/>
        <a:lstStyle/>
        <a:p>
          <a:endParaRPr lang="en-US"/>
        </a:p>
      </dgm:t>
    </dgm:pt>
    <dgm:pt modelId="{5F61A44E-EF3E-4A5C-9E61-B8A3C100DC21}">
      <dgm:prSet phldrT="[Text]"/>
      <dgm:spPr/>
      <dgm:t>
        <a:bodyPr/>
        <a:lstStyle/>
        <a:p>
          <a:pPr marL="914400"/>
          <a:r>
            <a:rPr lang="en-US" b="1" u="none" dirty="0"/>
            <a:t>Assessments</a:t>
          </a:r>
        </a:p>
      </dgm:t>
    </dgm:pt>
    <dgm:pt modelId="{0E19225B-A764-46C4-AC27-A8161B26A1B3}" type="parTrans" cxnId="{9AAB47B1-4A95-4F78-8E47-1CD17A466BE0}">
      <dgm:prSet/>
      <dgm:spPr/>
      <dgm:t>
        <a:bodyPr/>
        <a:lstStyle/>
        <a:p>
          <a:endParaRPr lang="en-US"/>
        </a:p>
      </dgm:t>
    </dgm:pt>
    <dgm:pt modelId="{C398F693-C9FA-47F8-ACE5-FE487AC96C0A}" type="sibTrans" cxnId="{9AAB47B1-4A95-4F78-8E47-1CD17A466BE0}">
      <dgm:prSet/>
      <dgm:spPr/>
      <dgm:t>
        <a:bodyPr/>
        <a:lstStyle/>
        <a:p>
          <a:endParaRPr lang="en-US"/>
        </a:p>
      </dgm:t>
    </dgm:pt>
    <dgm:pt modelId="{8BC84932-A66F-4E3E-84CE-20B1207D15A7}">
      <dgm:prSet phldrT="[Text]"/>
      <dgm:spPr/>
      <dgm:t>
        <a:bodyPr/>
        <a:lstStyle/>
        <a:p>
          <a:pPr marL="914400"/>
          <a:r>
            <a:rPr lang="en-US" dirty="0"/>
            <a:t>Transfer points</a:t>
          </a:r>
        </a:p>
      </dgm:t>
    </dgm:pt>
    <dgm:pt modelId="{A424C4AD-C710-4424-9FE4-FD01BD8652AD}" type="parTrans" cxnId="{07723D71-A807-46D7-8F48-9F9942B44E71}">
      <dgm:prSet/>
      <dgm:spPr/>
      <dgm:t>
        <a:bodyPr/>
        <a:lstStyle/>
        <a:p>
          <a:endParaRPr lang="en-US"/>
        </a:p>
      </dgm:t>
    </dgm:pt>
    <dgm:pt modelId="{8BA12B9D-D7A1-4074-B28D-77B088882F05}" type="sibTrans" cxnId="{07723D71-A807-46D7-8F48-9F9942B44E71}">
      <dgm:prSet/>
      <dgm:spPr/>
      <dgm:t>
        <a:bodyPr/>
        <a:lstStyle/>
        <a:p>
          <a:endParaRPr lang="en-US"/>
        </a:p>
      </dgm:t>
    </dgm:pt>
    <dgm:pt modelId="{16868BCC-62B7-4E61-9DE8-6B5DF9954242}">
      <dgm:prSet phldrT="[Text]"/>
      <dgm:spPr/>
      <dgm:t>
        <a:bodyPr/>
        <a:lstStyle/>
        <a:p>
          <a:pPr marL="914400"/>
          <a:r>
            <a:rPr lang="en-US" dirty="0"/>
            <a:t>Preventative maintenance</a:t>
          </a:r>
        </a:p>
      </dgm:t>
    </dgm:pt>
    <dgm:pt modelId="{FC0B20BE-C3A2-42E1-B024-2357FEB44D63}" type="parTrans" cxnId="{91D1F61C-E3B7-4F10-8EEE-27EA6556CB1B}">
      <dgm:prSet/>
      <dgm:spPr/>
      <dgm:t>
        <a:bodyPr/>
        <a:lstStyle/>
        <a:p>
          <a:endParaRPr lang="en-US"/>
        </a:p>
      </dgm:t>
    </dgm:pt>
    <dgm:pt modelId="{2E806CF0-4D7C-4D6A-BD8F-5D3F44B02097}" type="sibTrans" cxnId="{91D1F61C-E3B7-4F10-8EEE-27EA6556CB1B}">
      <dgm:prSet/>
      <dgm:spPr/>
      <dgm:t>
        <a:bodyPr/>
        <a:lstStyle/>
        <a:p>
          <a:endParaRPr lang="en-US"/>
        </a:p>
      </dgm:t>
    </dgm:pt>
    <dgm:pt modelId="{777F389A-9CD6-4889-A465-8C4A229B5D27}">
      <dgm:prSet phldrT="[Text]"/>
      <dgm:spPr/>
      <dgm:t>
        <a:bodyPr/>
        <a:lstStyle/>
        <a:p>
          <a:pPr marL="914400"/>
          <a:r>
            <a:rPr lang="en-US" dirty="0"/>
            <a:t>Scheduling software</a:t>
          </a:r>
        </a:p>
      </dgm:t>
    </dgm:pt>
    <dgm:pt modelId="{28BBE58B-279F-432D-B78A-5865572F1772}" type="parTrans" cxnId="{8210B14D-06AA-485C-8EED-A412C75C7393}">
      <dgm:prSet/>
      <dgm:spPr/>
      <dgm:t>
        <a:bodyPr/>
        <a:lstStyle/>
        <a:p>
          <a:endParaRPr lang="en-US"/>
        </a:p>
      </dgm:t>
    </dgm:pt>
    <dgm:pt modelId="{DD5D8238-4554-4FC3-94BA-4FA409319FFE}" type="sibTrans" cxnId="{8210B14D-06AA-485C-8EED-A412C75C7393}">
      <dgm:prSet/>
      <dgm:spPr/>
      <dgm:t>
        <a:bodyPr/>
        <a:lstStyle/>
        <a:p>
          <a:endParaRPr lang="en-US"/>
        </a:p>
      </dgm:t>
    </dgm:pt>
    <dgm:pt modelId="{AA17CAEA-526C-4403-8264-CB06BF67AACD}">
      <dgm:prSet phldrT="[Text]"/>
      <dgm:spPr/>
      <dgm:t>
        <a:bodyPr/>
        <a:lstStyle/>
        <a:p>
          <a:pPr marL="914400"/>
          <a:r>
            <a:rPr lang="en-US" dirty="0"/>
            <a:t>Trip denials</a:t>
          </a:r>
        </a:p>
      </dgm:t>
    </dgm:pt>
    <dgm:pt modelId="{AC86C72B-AFE5-4C6C-B05C-6B13FEEA1A15}" type="parTrans" cxnId="{450EA1D4-AB55-422E-8FF8-719A7F6FA6D2}">
      <dgm:prSet/>
      <dgm:spPr/>
      <dgm:t>
        <a:bodyPr/>
        <a:lstStyle/>
        <a:p>
          <a:endParaRPr lang="en-US"/>
        </a:p>
      </dgm:t>
    </dgm:pt>
    <dgm:pt modelId="{F9599E5C-11B5-4E33-BBBE-632F2CF48914}" type="sibTrans" cxnId="{450EA1D4-AB55-422E-8FF8-719A7F6FA6D2}">
      <dgm:prSet/>
      <dgm:spPr/>
      <dgm:t>
        <a:bodyPr/>
        <a:lstStyle/>
        <a:p>
          <a:endParaRPr lang="en-US"/>
        </a:p>
      </dgm:t>
    </dgm:pt>
    <dgm:pt modelId="{3DA92E59-023C-4CA7-A95E-91C026359E6C}">
      <dgm:prSet phldrT="[Text]"/>
      <dgm:spPr/>
      <dgm:t>
        <a:bodyPr/>
        <a:lstStyle/>
        <a:p>
          <a:pPr marL="914400">
            <a:spcBef>
              <a:spcPct val="0"/>
            </a:spcBef>
          </a:pPr>
          <a:r>
            <a:rPr lang="en-US" dirty="0"/>
            <a:t>Revamp Miami Valley Ride Finder</a:t>
          </a:r>
        </a:p>
      </dgm:t>
    </dgm:pt>
    <dgm:pt modelId="{F6361065-3646-462A-B125-53B79ACD9AC4}" type="sibTrans" cxnId="{B6ED8370-F53E-44E0-B4AC-3C31961C7627}">
      <dgm:prSet/>
      <dgm:spPr/>
      <dgm:t>
        <a:bodyPr/>
        <a:lstStyle/>
        <a:p>
          <a:endParaRPr lang="en-US"/>
        </a:p>
      </dgm:t>
    </dgm:pt>
    <dgm:pt modelId="{CCC073D6-5150-4F29-9573-2FEDD761FBCD}" type="parTrans" cxnId="{B6ED8370-F53E-44E0-B4AC-3C31961C7627}">
      <dgm:prSet/>
      <dgm:spPr/>
      <dgm:t>
        <a:bodyPr/>
        <a:lstStyle/>
        <a:p>
          <a:endParaRPr lang="en-US"/>
        </a:p>
      </dgm:t>
    </dgm:pt>
    <dgm:pt modelId="{808AF41B-0B94-4FE7-BB02-0ED88EBCD0B7}">
      <dgm:prSet phldrT="[Text]"/>
      <dgm:spPr/>
      <dgm:t>
        <a:bodyPr/>
        <a:lstStyle/>
        <a:p>
          <a:pPr marL="914400"/>
          <a:r>
            <a:rPr lang="en-US" dirty="0"/>
            <a:t>Cost metrics</a:t>
          </a:r>
        </a:p>
      </dgm:t>
    </dgm:pt>
    <dgm:pt modelId="{4F411CD6-B398-45CC-B71B-C1F29650FE4F}" type="parTrans" cxnId="{8F963877-E911-4E8F-95E1-39DF490A197B}">
      <dgm:prSet/>
      <dgm:spPr/>
      <dgm:t>
        <a:bodyPr/>
        <a:lstStyle/>
        <a:p>
          <a:endParaRPr lang="en-US"/>
        </a:p>
      </dgm:t>
    </dgm:pt>
    <dgm:pt modelId="{7C5526F2-E31C-449C-BA3F-863E6A0AF188}" type="sibTrans" cxnId="{8F963877-E911-4E8F-95E1-39DF490A197B}">
      <dgm:prSet/>
      <dgm:spPr/>
      <dgm:t>
        <a:bodyPr/>
        <a:lstStyle/>
        <a:p>
          <a:endParaRPr lang="en-US"/>
        </a:p>
      </dgm:t>
    </dgm:pt>
    <dgm:pt modelId="{7F2AFC44-F4C8-429C-90A4-15C56493213D}" type="pres">
      <dgm:prSet presAssocID="{00A5189F-CAEB-48A6-830C-22F6FB8B1A6C}" presName="linear" presStyleCnt="0">
        <dgm:presLayoutVars>
          <dgm:dir/>
          <dgm:resizeHandles val="exact"/>
        </dgm:presLayoutVars>
      </dgm:prSet>
      <dgm:spPr/>
    </dgm:pt>
    <dgm:pt modelId="{ACFC3F40-F040-4344-9EDE-B07CA49CE583}" type="pres">
      <dgm:prSet presAssocID="{61FF628D-9F5F-4B2C-BD06-85D62690EA14}" presName="comp" presStyleCnt="0"/>
      <dgm:spPr/>
    </dgm:pt>
    <dgm:pt modelId="{0E805DCE-8BA8-4211-8BCF-EF28AFC2D036}" type="pres">
      <dgm:prSet presAssocID="{61FF628D-9F5F-4B2C-BD06-85D62690EA14}" presName="box" presStyleLbl="node1" presStyleIdx="0" presStyleCnt="3"/>
      <dgm:spPr/>
    </dgm:pt>
    <dgm:pt modelId="{C9B3E961-5BBB-4A82-8317-2D021A2E7612}" type="pres">
      <dgm:prSet presAssocID="{61FF628D-9F5F-4B2C-BD06-85D62690EA14}" presName="img" presStyleLbl="fgImgPlace1" presStyleIdx="0" presStyleCnt="3"/>
      <dgm:spPr>
        <a:blipFill rotWithShape="1">
          <a:blip xmlns:r="http://schemas.openxmlformats.org/officeDocument/2006/relationships" r:embed="rId1"/>
          <a:srcRect/>
          <a:stretch>
            <a:fillRect t="-10000" b="-10000"/>
          </a:stretch>
        </a:blipFill>
      </dgm:spPr>
    </dgm:pt>
    <dgm:pt modelId="{2158BD2E-5BA9-493A-9C1D-41232A45B48E}" type="pres">
      <dgm:prSet presAssocID="{61FF628D-9F5F-4B2C-BD06-85D62690EA14}" presName="text" presStyleLbl="node1" presStyleIdx="0" presStyleCnt="3">
        <dgm:presLayoutVars>
          <dgm:bulletEnabled val="1"/>
        </dgm:presLayoutVars>
      </dgm:prSet>
      <dgm:spPr/>
    </dgm:pt>
    <dgm:pt modelId="{041DF302-7A9A-4AB2-8F5F-62606D231E9E}" type="pres">
      <dgm:prSet presAssocID="{814F195F-4F03-4A38-82F6-E61CB9F46C84}" presName="spacer" presStyleCnt="0"/>
      <dgm:spPr/>
    </dgm:pt>
    <dgm:pt modelId="{1E498974-8913-4BA9-B756-24F85FA801CD}" type="pres">
      <dgm:prSet presAssocID="{E69A10E3-85AA-49F2-933D-A33B339D5FEE}" presName="comp" presStyleCnt="0"/>
      <dgm:spPr/>
    </dgm:pt>
    <dgm:pt modelId="{23282548-28B2-4A6D-8AF2-9C4A1B34D811}" type="pres">
      <dgm:prSet presAssocID="{E69A10E3-85AA-49F2-933D-A33B339D5FEE}" presName="box" presStyleLbl="node1" presStyleIdx="1" presStyleCnt="3"/>
      <dgm:spPr/>
    </dgm:pt>
    <dgm:pt modelId="{02A52658-5BAE-426A-8A98-B0F4D70069CC}" type="pres">
      <dgm:prSet presAssocID="{E69A10E3-85AA-49F2-933D-A33B339D5FEE}" presName="img" presStyleLbl="fgImgPlace1" presStyleIdx="1" presStyleCnt="3"/>
      <dgm:spPr>
        <a:blipFill rotWithShape="1">
          <a:blip xmlns:r="http://schemas.openxmlformats.org/officeDocument/2006/relationships" r:embed="rId2"/>
          <a:srcRect/>
          <a:stretch>
            <a:fillRect l="-6000" r="-6000"/>
          </a:stretch>
        </a:blipFill>
      </dgm:spPr>
    </dgm:pt>
    <dgm:pt modelId="{47A56164-7FD9-4030-815C-0D5A7A6A5D9E}" type="pres">
      <dgm:prSet presAssocID="{E69A10E3-85AA-49F2-933D-A33B339D5FEE}" presName="text" presStyleLbl="node1" presStyleIdx="1" presStyleCnt="3">
        <dgm:presLayoutVars>
          <dgm:bulletEnabled val="1"/>
        </dgm:presLayoutVars>
      </dgm:prSet>
      <dgm:spPr/>
    </dgm:pt>
    <dgm:pt modelId="{1A7A790F-58F5-449C-BB31-0C88330515D9}" type="pres">
      <dgm:prSet presAssocID="{0C60EA68-4049-40EA-BEAB-22AFD3CF23C9}" presName="spacer" presStyleCnt="0"/>
      <dgm:spPr/>
    </dgm:pt>
    <dgm:pt modelId="{3DB5D525-E3BD-458B-BBDD-9AC8CA73387C}" type="pres">
      <dgm:prSet presAssocID="{5F61A44E-EF3E-4A5C-9E61-B8A3C100DC21}" presName="comp" presStyleCnt="0"/>
      <dgm:spPr/>
    </dgm:pt>
    <dgm:pt modelId="{FCBF0536-DC6E-46F5-A879-A4EC27A05706}" type="pres">
      <dgm:prSet presAssocID="{5F61A44E-EF3E-4A5C-9E61-B8A3C100DC21}" presName="box" presStyleLbl="node1" presStyleIdx="2" presStyleCnt="3"/>
      <dgm:spPr/>
    </dgm:pt>
    <dgm:pt modelId="{DC2BFCBC-1BF1-40D2-BD35-FDBE4EF6A82E}" type="pres">
      <dgm:prSet presAssocID="{5F61A44E-EF3E-4A5C-9E61-B8A3C100DC21}" presName="img" presStyleLbl="fgImgPlace1" presStyleIdx="2" presStyleCnt="3"/>
      <dgm:spPr>
        <a:blipFill rotWithShape="1">
          <a:blip xmlns:r="http://schemas.openxmlformats.org/officeDocument/2006/relationships" r:embed="rId3"/>
          <a:srcRect/>
          <a:stretch>
            <a:fillRect l="-2000" r="-2000"/>
          </a:stretch>
        </a:blipFill>
      </dgm:spPr>
    </dgm:pt>
    <dgm:pt modelId="{0EA7D755-AC4B-407D-8063-AA1A2B398EFB}" type="pres">
      <dgm:prSet presAssocID="{5F61A44E-EF3E-4A5C-9E61-B8A3C100DC21}" presName="text" presStyleLbl="node1" presStyleIdx="2" presStyleCnt="3">
        <dgm:presLayoutVars>
          <dgm:bulletEnabled val="1"/>
        </dgm:presLayoutVars>
      </dgm:prSet>
      <dgm:spPr/>
    </dgm:pt>
  </dgm:ptLst>
  <dgm:cxnLst>
    <dgm:cxn modelId="{C93BB505-15E9-41CA-98B7-5CBD607A6C98}" type="presOf" srcId="{D528A76E-8F39-4524-9163-88F54D56FA1B}" destId="{47A56164-7FD9-4030-815C-0D5A7A6A5D9E}" srcOrd="1" destOrd="1" presId="urn:microsoft.com/office/officeart/2005/8/layout/vList4"/>
    <dgm:cxn modelId="{871B4D19-1B1C-45F6-864D-62D660276F19}" srcId="{E69A10E3-85AA-49F2-933D-A33B339D5FEE}" destId="{D528A76E-8F39-4524-9163-88F54D56FA1B}" srcOrd="0" destOrd="0" parTransId="{E73F31A1-894B-4418-9B0E-AC0BEA171349}" sibTransId="{330C6BA1-C901-4115-875A-FD19AC87D39E}"/>
    <dgm:cxn modelId="{38FEB51C-3537-49CC-9F0D-8D27D7D7A528}" type="presOf" srcId="{16868BCC-62B7-4E61-9DE8-6B5DF9954242}" destId="{23282548-28B2-4A6D-8AF2-9C4A1B34D811}" srcOrd="0" destOrd="2" presId="urn:microsoft.com/office/officeart/2005/8/layout/vList4"/>
    <dgm:cxn modelId="{91D1F61C-E3B7-4F10-8EEE-27EA6556CB1B}" srcId="{E69A10E3-85AA-49F2-933D-A33B339D5FEE}" destId="{16868BCC-62B7-4E61-9DE8-6B5DF9954242}" srcOrd="1" destOrd="0" parTransId="{FC0B20BE-C3A2-42E1-B024-2357FEB44D63}" sibTransId="{2E806CF0-4D7C-4D6A-BD8F-5D3F44B02097}"/>
    <dgm:cxn modelId="{FBD58321-C1C5-4CDC-A04E-67B814C0F57C}" type="presOf" srcId="{D528A76E-8F39-4524-9163-88F54D56FA1B}" destId="{23282548-28B2-4A6D-8AF2-9C4A1B34D811}" srcOrd="0" destOrd="1" presId="urn:microsoft.com/office/officeart/2005/8/layout/vList4"/>
    <dgm:cxn modelId="{7E5F1B33-3EBA-4A5A-A623-6FF5A94A1608}" type="presOf" srcId="{5F61A44E-EF3E-4A5C-9E61-B8A3C100DC21}" destId="{FCBF0536-DC6E-46F5-A879-A4EC27A05706}" srcOrd="0" destOrd="0" presId="urn:microsoft.com/office/officeart/2005/8/layout/vList4"/>
    <dgm:cxn modelId="{FF2A1437-A6D1-42CF-B6EF-BC0645BDE21E}" type="presOf" srcId="{8BC84932-A66F-4E3E-84CE-20B1207D15A7}" destId="{0EA7D755-AC4B-407D-8063-AA1A2B398EFB}" srcOrd="1" destOrd="2" presId="urn:microsoft.com/office/officeart/2005/8/layout/vList4"/>
    <dgm:cxn modelId="{DC6B6837-C0E1-48C5-A566-AEEAC7426A63}" type="presOf" srcId="{8BC84932-A66F-4E3E-84CE-20B1207D15A7}" destId="{FCBF0536-DC6E-46F5-A879-A4EC27A05706}" srcOrd="0" destOrd="2" presId="urn:microsoft.com/office/officeart/2005/8/layout/vList4"/>
    <dgm:cxn modelId="{6F4C023B-27DA-4988-B670-C985FD8B499C}" type="presOf" srcId="{777F389A-9CD6-4889-A465-8C4A229B5D27}" destId="{23282548-28B2-4A6D-8AF2-9C4A1B34D811}" srcOrd="0" destOrd="3" presId="urn:microsoft.com/office/officeart/2005/8/layout/vList4"/>
    <dgm:cxn modelId="{2C9DCD5F-78FD-4E72-A9AE-42BB46AE2D17}" type="presOf" srcId="{AA17CAEA-526C-4403-8264-CB06BF67AACD}" destId="{0EA7D755-AC4B-407D-8063-AA1A2B398EFB}" srcOrd="1" destOrd="3" presId="urn:microsoft.com/office/officeart/2005/8/layout/vList4"/>
    <dgm:cxn modelId="{37DDF741-F1AB-433A-85F9-CF2862732B16}" srcId="{00A5189F-CAEB-48A6-830C-22F6FB8B1A6C}" destId="{E69A10E3-85AA-49F2-933D-A33B339D5FEE}" srcOrd="1" destOrd="0" parTransId="{98341481-2F55-434E-8859-5BEE8AC5EA13}" sibTransId="{0C60EA68-4049-40EA-BEAB-22AFD3CF23C9}"/>
    <dgm:cxn modelId="{A45ED969-2166-4600-ACFD-11F221A6666B}" srcId="{61FF628D-9F5F-4B2C-BD06-85D62690EA14}" destId="{9B01040C-96D0-441D-96FD-1045C4FA8AD7}" srcOrd="0" destOrd="0" parTransId="{D6CB9C1E-0378-4E58-B7E9-E33FE415B61C}" sibTransId="{014D0282-E332-4EA0-BC40-3A79BCF279CB}"/>
    <dgm:cxn modelId="{95985D6D-8611-4675-B5CF-100526B96266}" type="presOf" srcId="{808AF41B-0B94-4FE7-BB02-0ED88EBCD0B7}" destId="{0EA7D755-AC4B-407D-8063-AA1A2B398EFB}" srcOrd="1" destOrd="1" presId="urn:microsoft.com/office/officeart/2005/8/layout/vList4"/>
    <dgm:cxn modelId="{8210B14D-06AA-485C-8EED-A412C75C7393}" srcId="{E69A10E3-85AA-49F2-933D-A33B339D5FEE}" destId="{777F389A-9CD6-4889-A465-8C4A229B5D27}" srcOrd="2" destOrd="0" parTransId="{28BBE58B-279F-432D-B78A-5865572F1772}" sibTransId="{DD5D8238-4554-4FC3-94BA-4FA409319FFE}"/>
    <dgm:cxn modelId="{CD1B834F-6D5B-4A8C-BAFE-B6048A5DD858}" type="presOf" srcId="{AA17CAEA-526C-4403-8264-CB06BF67AACD}" destId="{FCBF0536-DC6E-46F5-A879-A4EC27A05706}" srcOrd="0" destOrd="3" presId="urn:microsoft.com/office/officeart/2005/8/layout/vList4"/>
    <dgm:cxn modelId="{B6ED8370-F53E-44E0-B4AC-3C31961C7627}" srcId="{61FF628D-9F5F-4B2C-BD06-85D62690EA14}" destId="{3DA92E59-023C-4CA7-A95E-91C026359E6C}" srcOrd="1" destOrd="0" parTransId="{CCC073D6-5150-4F29-9573-2FEDD761FBCD}" sibTransId="{F6361065-3646-462A-B125-53B79ACD9AC4}"/>
    <dgm:cxn modelId="{07723D71-A807-46D7-8F48-9F9942B44E71}" srcId="{5F61A44E-EF3E-4A5C-9E61-B8A3C100DC21}" destId="{8BC84932-A66F-4E3E-84CE-20B1207D15A7}" srcOrd="1" destOrd="0" parTransId="{A424C4AD-C710-4424-9FE4-FD01BD8652AD}" sibTransId="{8BA12B9D-D7A1-4074-B28D-77B088882F05}"/>
    <dgm:cxn modelId="{4379CD55-0A3A-4F78-AAFF-05978204B9AF}" type="presOf" srcId="{808AF41B-0B94-4FE7-BB02-0ED88EBCD0B7}" destId="{FCBF0536-DC6E-46F5-A879-A4EC27A05706}" srcOrd="0" destOrd="1" presId="urn:microsoft.com/office/officeart/2005/8/layout/vList4"/>
    <dgm:cxn modelId="{8F963877-E911-4E8F-95E1-39DF490A197B}" srcId="{5F61A44E-EF3E-4A5C-9E61-B8A3C100DC21}" destId="{808AF41B-0B94-4FE7-BB02-0ED88EBCD0B7}" srcOrd="0" destOrd="0" parTransId="{4F411CD6-B398-45CC-B71B-C1F29650FE4F}" sibTransId="{7C5526F2-E31C-449C-BA3F-863E6A0AF188}"/>
    <dgm:cxn modelId="{08908483-38BC-4DB9-A32B-63D15C5ADFF0}" srcId="{00A5189F-CAEB-48A6-830C-22F6FB8B1A6C}" destId="{61FF628D-9F5F-4B2C-BD06-85D62690EA14}" srcOrd="0" destOrd="0" parTransId="{5C0383D9-ECAC-4EBB-9C94-29FFC625C65C}" sibTransId="{814F195F-4F03-4A38-82F6-E61CB9F46C84}"/>
    <dgm:cxn modelId="{2E58D195-E57E-41DF-9859-10E29BE33F64}" type="presOf" srcId="{3DA92E59-023C-4CA7-A95E-91C026359E6C}" destId="{2158BD2E-5BA9-493A-9C1D-41232A45B48E}" srcOrd="1" destOrd="2" presId="urn:microsoft.com/office/officeart/2005/8/layout/vList4"/>
    <dgm:cxn modelId="{20ABA69A-4554-4277-88AF-51BD9EE4090C}" type="presOf" srcId="{E69A10E3-85AA-49F2-933D-A33B339D5FEE}" destId="{47A56164-7FD9-4030-815C-0D5A7A6A5D9E}" srcOrd="1" destOrd="0" presId="urn:microsoft.com/office/officeart/2005/8/layout/vList4"/>
    <dgm:cxn modelId="{4DDCD49E-C7CC-4D89-AAFE-811E9487B7BC}" type="presOf" srcId="{9B01040C-96D0-441D-96FD-1045C4FA8AD7}" destId="{2158BD2E-5BA9-493A-9C1D-41232A45B48E}" srcOrd="1" destOrd="1" presId="urn:microsoft.com/office/officeart/2005/8/layout/vList4"/>
    <dgm:cxn modelId="{8581E79E-F246-42B9-BEE6-FF1ACBF5BE2F}" type="presOf" srcId="{3DA92E59-023C-4CA7-A95E-91C026359E6C}" destId="{0E805DCE-8BA8-4211-8BCF-EF28AFC2D036}" srcOrd="0" destOrd="2" presId="urn:microsoft.com/office/officeart/2005/8/layout/vList4"/>
    <dgm:cxn modelId="{8FEEC5A3-1DF1-4DCE-A32C-0047C75E2A9F}" type="presOf" srcId="{5F61A44E-EF3E-4A5C-9E61-B8A3C100DC21}" destId="{0EA7D755-AC4B-407D-8063-AA1A2B398EFB}" srcOrd="1" destOrd="0" presId="urn:microsoft.com/office/officeart/2005/8/layout/vList4"/>
    <dgm:cxn modelId="{02669AAC-3250-4F25-A918-CABE358B3B81}" type="presOf" srcId="{61FF628D-9F5F-4B2C-BD06-85D62690EA14}" destId="{0E805DCE-8BA8-4211-8BCF-EF28AFC2D036}" srcOrd="0" destOrd="0" presId="urn:microsoft.com/office/officeart/2005/8/layout/vList4"/>
    <dgm:cxn modelId="{9AAB47B1-4A95-4F78-8E47-1CD17A466BE0}" srcId="{00A5189F-CAEB-48A6-830C-22F6FB8B1A6C}" destId="{5F61A44E-EF3E-4A5C-9E61-B8A3C100DC21}" srcOrd="2" destOrd="0" parTransId="{0E19225B-A764-46C4-AC27-A8161B26A1B3}" sibTransId="{C398F693-C9FA-47F8-ACE5-FE487AC96C0A}"/>
    <dgm:cxn modelId="{5C9C58BF-D7F2-437A-87E1-B52F8D542162}" type="presOf" srcId="{61FF628D-9F5F-4B2C-BD06-85D62690EA14}" destId="{2158BD2E-5BA9-493A-9C1D-41232A45B48E}" srcOrd="1" destOrd="0" presId="urn:microsoft.com/office/officeart/2005/8/layout/vList4"/>
    <dgm:cxn modelId="{9DFA94D0-971B-400D-9563-EBD6AEF86E07}" type="presOf" srcId="{16868BCC-62B7-4E61-9DE8-6B5DF9954242}" destId="{47A56164-7FD9-4030-815C-0D5A7A6A5D9E}" srcOrd="1" destOrd="2" presId="urn:microsoft.com/office/officeart/2005/8/layout/vList4"/>
    <dgm:cxn modelId="{450EA1D4-AB55-422E-8FF8-719A7F6FA6D2}" srcId="{5F61A44E-EF3E-4A5C-9E61-B8A3C100DC21}" destId="{AA17CAEA-526C-4403-8264-CB06BF67AACD}" srcOrd="2" destOrd="0" parTransId="{AC86C72B-AFE5-4C6C-B05C-6B13FEEA1A15}" sibTransId="{F9599E5C-11B5-4E33-BBBE-632F2CF48914}"/>
    <dgm:cxn modelId="{471B7AD8-37F8-456F-9D11-5FEEF6EC9541}" type="presOf" srcId="{00A5189F-CAEB-48A6-830C-22F6FB8B1A6C}" destId="{7F2AFC44-F4C8-429C-90A4-15C56493213D}" srcOrd="0" destOrd="0" presId="urn:microsoft.com/office/officeart/2005/8/layout/vList4"/>
    <dgm:cxn modelId="{777682EB-B16C-4BB2-9B01-79CE382AE016}" type="presOf" srcId="{777F389A-9CD6-4889-A465-8C4A229B5D27}" destId="{47A56164-7FD9-4030-815C-0D5A7A6A5D9E}" srcOrd="1" destOrd="3" presId="urn:microsoft.com/office/officeart/2005/8/layout/vList4"/>
    <dgm:cxn modelId="{F85FD2F5-6052-4AF9-9DA6-8F10AC9801EE}" type="presOf" srcId="{E69A10E3-85AA-49F2-933D-A33B339D5FEE}" destId="{23282548-28B2-4A6D-8AF2-9C4A1B34D811}" srcOrd="0" destOrd="0" presId="urn:microsoft.com/office/officeart/2005/8/layout/vList4"/>
    <dgm:cxn modelId="{672ED3F7-C217-4203-80CF-921E06982BFD}" type="presOf" srcId="{9B01040C-96D0-441D-96FD-1045C4FA8AD7}" destId="{0E805DCE-8BA8-4211-8BCF-EF28AFC2D036}" srcOrd="0" destOrd="1" presId="urn:microsoft.com/office/officeart/2005/8/layout/vList4"/>
    <dgm:cxn modelId="{710C5592-6117-4254-9B33-031B18F49B5D}" type="presParOf" srcId="{7F2AFC44-F4C8-429C-90A4-15C56493213D}" destId="{ACFC3F40-F040-4344-9EDE-B07CA49CE583}" srcOrd="0" destOrd="0" presId="urn:microsoft.com/office/officeart/2005/8/layout/vList4"/>
    <dgm:cxn modelId="{9236090C-9D52-4CC8-BD0A-4FD626751FAA}" type="presParOf" srcId="{ACFC3F40-F040-4344-9EDE-B07CA49CE583}" destId="{0E805DCE-8BA8-4211-8BCF-EF28AFC2D036}" srcOrd="0" destOrd="0" presId="urn:microsoft.com/office/officeart/2005/8/layout/vList4"/>
    <dgm:cxn modelId="{D6E07C13-C037-4D99-B927-1BC434B250EF}" type="presParOf" srcId="{ACFC3F40-F040-4344-9EDE-B07CA49CE583}" destId="{C9B3E961-5BBB-4A82-8317-2D021A2E7612}" srcOrd="1" destOrd="0" presId="urn:microsoft.com/office/officeart/2005/8/layout/vList4"/>
    <dgm:cxn modelId="{6D9D04DF-B064-4EDE-AC4E-18F59237CE12}" type="presParOf" srcId="{ACFC3F40-F040-4344-9EDE-B07CA49CE583}" destId="{2158BD2E-5BA9-493A-9C1D-41232A45B48E}" srcOrd="2" destOrd="0" presId="urn:microsoft.com/office/officeart/2005/8/layout/vList4"/>
    <dgm:cxn modelId="{63C4E1B0-94D2-4A7D-833E-A38F127C0E0C}" type="presParOf" srcId="{7F2AFC44-F4C8-429C-90A4-15C56493213D}" destId="{041DF302-7A9A-4AB2-8F5F-62606D231E9E}" srcOrd="1" destOrd="0" presId="urn:microsoft.com/office/officeart/2005/8/layout/vList4"/>
    <dgm:cxn modelId="{C312A75B-A30B-4A75-9974-9633753505AB}" type="presParOf" srcId="{7F2AFC44-F4C8-429C-90A4-15C56493213D}" destId="{1E498974-8913-4BA9-B756-24F85FA801CD}" srcOrd="2" destOrd="0" presId="urn:microsoft.com/office/officeart/2005/8/layout/vList4"/>
    <dgm:cxn modelId="{2AB6BBD6-DAB6-452D-87E0-07644F05AB35}" type="presParOf" srcId="{1E498974-8913-4BA9-B756-24F85FA801CD}" destId="{23282548-28B2-4A6D-8AF2-9C4A1B34D811}" srcOrd="0" destOrd="0" presId="urn:microsoft.com/office/officeart/2005/8/layout/vList4"/>
    <dgm:cxn modelId="{368AB4A1-E669-43B6-95C3-851D45563EDC}" type="presParOf" srcId="{1E498974-8913-4BA9-B756-24F85FA801CD}" destId="{02A52658-5BAE-426A-8A98-B0F4D70069CC}" srcOrd="1" destOrd="0" presId="urn:microsoft.com/office/officeart/2005/8/layout/vList4"/>
    <dgm:cxn modelId="{F930BB5B-BD65-4B5A-8074-BC30F84380C5}" type="presParOf" srcId="{1E498974-8913-4BA9-B756-24F85FA801CD}" destId="{47A56164-7FD9-4030-815C-0D5A7A6A5D9E}" srcOrd="2" destOrd="0" presId="urn:microsoft.com/office/officeart/2005/8/layout/vList4"/>
    <dgm:cxn modelId="{1A89652C-9575-4554-B25F-B72C83987641}" type="presParOf" srcId="{7F2AFC44-F4C8-429C-90A4-15C56493213D}" destId="{1A7A790F-58F5-449C-BB31-0C88330515D9}" srcOrd="3" destOrd="0" presId="urn:microsoft.com/office/officeart/2005/8/layout/vList4"/>
    <dgm:cxn modelId="{D70EC1AA-83B5-4331-968F-85CFED3DA519}" type="presParOf" srcId="{7F2AFC44-F4C8-429C-90A4-15C56493213D}" destId="{3DB5D525-E3BD-458B-BBDD-9AC8CA73387C}" srcOrd="4" destOrd="0" presId="urn:microsoft.com/office/officeart/2005/8/layout/vList4"/>
    <dgm:cxn modelId="{96B05C61-AD59-46CF-9D96-EB4EADB803DC}" type="presParOf" srcId="{3DB5D525-E3BD-458B-BBDD-9AC8CA73387C}" destId="{FCBF0536-DC6E-46F5-A879-A4EC27A05706}" srcOrd="0" destOrd="0" presId="urn:microsoft.com/office/officeart/2005/8/layout/vList4"/>
    <dgm:cxn modelId="{361D85F9-BC93-484F-BD07-51BF43BF595C}" type="presParOf" srcId="{3DB5D525-E3BD-458B-BBDD-9AC8CA73387C}" destId="{DC2BFCBC-1BF1-40D2-BD35-FDBE4EF6A82E}" srcOrd="1" destOrd="0" presId="urn:microsoft.com/office/officeart/2005/8/layout/vList4"/>
    <dgm:cxn modelId="{BB316804-DB2D-49B8-A547-B27A540FE7C5}" type="presParOf" srcId="{3DB5D525-E3BD-458B-BBDD-9AC8CA73387C}" destId="{0EA7D755-AC4B-407D-8063-AA1A2B398EF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F1AFCD-C267-421F-B5A4-855BFC80361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D34ABAD-D919-4C8A-8582-9531433B02B9}">
      <dgm:prSet/>
      <dgm:spPr>
        <a:solidFill>
          <a:srgbClr val="C02436"/>
        </a:solidFill>
      </dgm:spPr>
      <dgm:t>
        <a:bodyPr/>
        <a:lstStyle/>
        <a:p>
          <a:r>
            <a:rPr lang="en-US">
              <a:latin typeface="Source Sans Pro" panose="020B0503030403020204" pitchFamily="34" charset="0"/>
              <a:ea typeface="Source Sans Pro" panose="020B0503030403020204" pitchFamily="34" charset="0"/>
              <a:cs typeface="Segoe UI Semibold" panose="020B0702040204020203" pitchFamily="34" charset="0"/>
            </a:rPr>
            <a:t>Prioritize accessibility</a:t>
          </a:r>
        </a:p>
      </dgm:t>
    </dgm:pt>
    <dgm:pt modelId="{9447CD2B-CAA0-4510-87EC-2AF831D0A8B7}" type="parTrans" cxnId="{A4E1E0A2-4738-4009-9FD7-4D03E32B7BEA}">
      <dgm:prSet/>
      <dgm:spPr/>
      <dgm:t>
        <a:bodyPr/>
        <a:lstStyle/>
        <a:p>
          <a:endParaRPr lang="en-US"/>
        </a:p>
      </dgm:t>
    </dgm:pt>
    <dgm:pt modelId="{0267A558-7BB1-4F3F-BA18-2A3D8263DFE6}" type="sibTrans" cxnId="{A4E1E0A2-4738-4009-9FD7-4D03E32B7BEA}">
      <dgm:prSet/>
      <dgm:spPr/>
      <dgm:t>
        <a:bodyPr/>
        <a:lstStyle/>
        <a:p>
          <a:endParaRPr lang="en-US"/>
        </a:p>
      </dgm:t>
    </dgm:pt>
    <dgm:pt modelId="{B4DAF558-14A5-497E-8AEC-C65438E66804}">
      <dgm:prSet/>
      <dgm:spPr>
        <a:solidFill>
          <a:srgbClr val="C02436"/>
        </a:solidFill>
      </dgm:spPr>
      <dgm:t>
        <a:bodyPr/>
        <a:lstStyle/>
        <a:p>
          <a:r>
            <a:rPr lang="en-US">
              <a:latin typeface="Source Sans Pro" panose="020B0503030403020204" pitchFamily="34" charset="0"/>
              <a:ea typeface="Source Sans Pro" panose="020B0503030403020204" pitchFamily="34" charset="0"/>
              <a:cs typeface="Segoe UI Semibold" panose="020B0702040204020203" pitchFamily="34" charset="0"/>
            </a:rPr>
            <a:t>Promote inclusion</a:t>
          </a:r>
        </a:p>
      </dgm:t>
    </dgm:pt>
    <dgm:pt modelId="{D1EFF22C-9D28-43FD-97E6-E71A68D7BC93}" type="parTrans" cxnId="{9B90A950-FE09-48C9-8DCB-ABD2818272FE}">
      <dgm:prSet/>
      <dgm:spPr/>
      <dgm:t>
        <a:bodyPr/>
        <a:lstStyle/>
        <a:p>
          <a:endParaRPr lang="en-US"/>
        </a:p>
      </dgm:t>
    </dgm:pt>
    <dgm:pt modelId="{AA2604F5-D67F-4934-A31C-912E8C4AAE02}" type="sibTrans" cxnId="{9B90A950-FE09-48C9-8DCB-ABD2818272FE}">
      <dgm:prSet/>
      <dgm:spPr/>
      <dgm:t>
        <a:bodyPr/>
        <a:lstStyle/>
        <a:p>
          <a:endParaRPr lang="en-US"/>
        </a:p>
      </dgm:t>
    </dgm:pt>
    <dgm:pt modelId="{C552D97C-2411-48DC-8C58-7DA93581A502}">
      <dgm:prSet/>
      <dgm:spPr>
        <a:solidFill>
          <a:srgbClr val="C02436"/>
        </a:solidFill>
      </dgm:spPr>
      <dgm:t>
        <a:bodyPr/>
        <a:lstStyle/>
        <a:p>
          <a:r>
            <a:rPr lang="en-US">
              <a:latin typeface="Source Sans Pro" panose="020B0503030403020204" pitchFamily="34" charset="0"/>
              <a:ea typeface="Source Sans Pro" panose="020B0503030403020204" pitchFamily="34" charset="0"/>
              <a:cs typeface="Segoe UI Semibold" panose="020B0702040204020203" pitchFamily="34" charset="0"/>
            </a:rPr>
            <a:t>Ensure equitable access</a:t>
          </a:r>
        </a:p>
      </dgm:t>
    </dgm:pt>
    <dgm:pt modelId="{B58D981D-E915-42B3-BEF6-A1C8C85A310B}" type="parTrans" cxnId="{FAF20A4C-0500-43DE-94EC-5BEC8D83F67A}">
      <dgm:prSet/>
      <dgm:spPr/>
      <dgm:t>
        <a:bodyPr/>
        <a:lstStyle/>
        <a:p>
          <a:endParaRPr lang="en-US"/>
        </a:p>
      </dgm:t>
    </dgm:pt>
    <dgm:pt modelId="{BF990D86-8233-40E3-8D08-C15A1024234E}" type="sibTrans" cxnId="{FAF20A4C-0500-43DE-94EC-5BEC8D83F67A}">
      <dgm:prSet/>
      <dgm:spPr/>
      <dgm:t>
        <a:bodyPr/>
        <a:lstStyle/>
        <a:p>
          <a:endParaRPr lang="en-US"/>
        </a:p>
      </dgm:t>
    </dgm:pt>
    <dgm:pt modelId="{92165B57-3B24-475F-B544-19929D9FB45C}">
      <dgm:prSet/>
      <dgm:spPr>
        <a:solidFill>
          <a:srgbClr val="C02436"/>
        </a:solidFill>
      </dgm:spPr>
      <dgm:t>
        <a:bodyPr/>
        <a:lstStyle/>
        <a:p>
          <a:r>
            <a:rPr lang="en-US">
              <a:latin typeface="Source Sans Pro" panose="020B0503030403020204" pitchFamily="34" charset="0"/>
              <a:ea typeface="Source Sans Pro" panose="020B0503030403020204" pitchFamily="34" charset="0"/>
              <a:cs typeface="Segoe UI Semibold" panose="020B0702040204020203" pitchFamily="34" charset="0"/>
            </a:rPr>
            <a:t>Accessible Ohio Specialists</a:t>
          </a:r>
        </a:p>
      </dgm:t>
    </dgm:pt>
    <dgm:pt modelId="{F33FE283-827C-472B-A58A-292744634ADD}" type="parTrans" cxnId="{1C5A3879-744D-4AE2-8691-E53BAF39E639}">
      <dgm:prSet/>
      <dgm:spPr/>
      <dgm:t>
        <a:bodyPr/>
        <a:lstStyle/>
        <a:p>
          <a:endParaRPr lang="en-US"/>
        </a:p>
      </dgm:t>
    </dgm:pt>
    <dgm:pt modelId="{FAECC84F-720E-4D85-8C90-C8B2928A46A6}" type="sibTrans" cxnId="{1C5A3879-744D-4AE2-8691-E53BAF39E639}">
      <dgm:prSet/>
      <dgm:spPr/>
      <dgm:t>
        <a:bodyPr/>
        <a:lstStyle/>
        <a:p>
          <a:endParaRPr lang="en-US"/>
        </a:p>
      </dgm:t>
    </dgm:pt>
    <dgm:pt modelId="{B3B6A538-93FB-4CA6-8ECD-5174289EB24C}">
      <dgm:prSet/>
      <dgm:spPr/>
      <dgm:t>
        <a:bodyPr/>
        <a:lstStyle/>
        <a:p>
          <a:endParaRPr lang="en-US"/>
        </a:p>
      </dgm:t>
    </dgm:pt>
    <dgm:pt modelId="{AAE4FC0F-F691-4E8D-B035-1D7DEDB613EE}" type="parTrans" cxnId="{73D4AA70-C421-458E-A2DD-77F94B16C532}">
      <dgm:prSet/>
      <dgm:spPr/>
      <dgm:t>
        <a:bodyPr/>
        <a:lstStyle/>
        <a:p>
          <a:endParaRPr lang="en-US"/>
        </a:p>
      </dgm:t>
    </dgm:pt>
    <dgm:pt modelId="{60188170-E170-4E4F-BBE7-7EC9B7F3FAF5}" type="sibTrans" cxnId="{73D4AA70-C421-458E-A2DD-77F94B16C532}">
      <dgm:prSet/>
      <dgm:spPr/>
      <dgm:t>
        <a:bodyPr/>
        <a:lstStyle/>
        <a:p>
          <a:endParaRPr lang="en-US"/>
        </a:p>
      </dgm:t>
    </dgm:pt>
    <dgm:pt modelId="{01730E41-1148-4314-90D9-63FAA9DFA801}" type="pres">
      <dgm:prSet presAssocID="{9AF1AFCD-C267-421F-B5A4-855BFC803618}" presName="matrix" presStyleCnt="0">
        <dgm:presLayoutVars>
          <dgm:chMax val="1"/>
          <dgm:dir/>
          <dgm:resizeHandles val="exact"/>
        </dgm:presLayoutVars>
      </dgm:prSet>
      <dgm:spPr/>
    </dgm:pt>
    <dgm:pt modelId="{CDFC7E58-FFE5-40C7-BF5F-BD895AA02579}" type="pres">
      <dgm:prSet presAssocID="{9AF1AFCD-C267-421F-B5A4-855BFC803618}" presName="diamond" presStyleLbl="bgShp" presStyleIdx="0" presStyleCnt="1"/>
      <dgm:spPr>
        <a:solidFill>
          <a:srgbClr val="0E3F75"/>
        </a:solidFill>
      </dgm:spPr>
    </dgm:pt>
    <dgm:pt modelId="{94C0A91B-5E20-40B9-814C-4DFCA413239D}" type="pres">
      <dgm:prSet presAssocID="{9AF1AFCD-C267-421F-B5A4-855BFC803618}" presName="quad1" presStyleLbl="node1" presStyleIdx="0" presStyleCnt="4">
        <dgm:presLayoutVars>
          <dgm:chMax val="0"/>
          <dgm:chPref val="0"/>
          <dgm:bulletEnabled val="1"/>
        </dgm:presLayoutVars>
      </dgm:prSet>
      <dgm:spPr/>
    </dgm:pt>
    <dgm:pt modelId="{52043A0A-6003-499D-8F50-5C0CC76C76EC}" type="pres">
      <dgm:prSet presAssocID="{9AF1AFCD-C267-421F-B5A4-855BFC803618}" presName="quad2" presStyleLbl="node1" presStyleIdx="1" presStyleCnt="4">
        <dgm:presLayoutVars>
          <dgm:chMax val="0"/>
          <dgm:chPref val="0"/>
          <dgm:bulletEnabled val="1"/>
        </dgm:presLayoutVars>
      </dgm:prSet>
      <dgm:spPr/>
    </dgm:pt>
    <dgm:pt modelId="{7DAE2434-1052-4756-AA77-0E6267677438}" type="pres">
      <dgm:prSet presAssocID="{9AF1AFCD-C267-421F-B5A4-855BFC803618}" presName="quad3" presStyleLbl="node1" presStyleIdx="2" presStyleCnt="4">
        <dgm:presLayoutVars>
          <dgm:chMax val="0"/>
          <dgm:chPref val="0"/>
          <dgm:bulletEnabled val="1"/>
        </dgm:presLayoutVars>
      </dgm:prSet>
      <dgm:spPr/>
    </dgm:pt>
    <dgm:pt modelId="{5A800D84-EF2E-49DA-9F33-3F0D40795873}" type="pres">
      <dgm:prSet presAssocID="{9AF1AFCD-C267-421F-B5A4-855BFC803618}" presName="quad4" presStyleLbl="node1" presStyleIdx="3" presStyleCnt="4">
        <dgm:presLayoutVars>
          <dgm:chMax val="0"/>
          <dgm:chPref val="0"/>
          <dgm:bulletEnabled val="1"/>
        </dgm:presLayoutVars>
      </dgm:prSet>
      <dgm:spPr/>
    </dgm:pt>
  </dgm:ptLst>
  <dgm:cxnLst>
    <dgm:cxn modelId="{304E4A14-5363-47AF-BBE3-89F6FF81073B}" type="presOf" srcId="{9AF1AFCD-C267-421F-B5A4-855BFC803618}" destId="{01730E41-1148-4314-90D9-63FAA9DFA801}" srcOrd="0" destOrd="0" presId="urn:microsoft.com/office/officeart/2005/8/layout/matrix3"/>
    <dgm:cxn modelId="{5DF2A11D-F89E-41C2-B914-B6237EA81B88}" type="presOf" srcId="{92165B57-3B24-475F-B544-19929D9FB45C}" destId="{5A800D84-EF2E-49DA-9F33-3F0D40795873}" srcOrd="0" destOrd="0" presId="urn:microsoft.com/office/officeart/2005/8/layout/matrix3"/>
    <dgm:cxn modelId="{3FC2B45B-D34B-4469-9141-EE10177F3820}" type="presOf" srcId="{C552D97C-2411-48DC-8C58-7DA93581A502}" destId="{7DAE2434-1052-4756-AA77-0E6267677438}" srcOrd="0" destOrd="0" presId="urn:microsoft.com/office/officeart/2005/8/layout/matrix3"/>
    <dgm:cxn modelId="{FAF20A4C-0500-43DE-94EC-5BEC8D83F67A}" srcId="{9AF1AFCD-C267-421F-B5A4-855BFC803618}" destId="{C552D97C-2411-48DC-8C58-7DA93581A502}" srcOrd="2" destOrd="0" parTransId="{B58D981D-E915-42B3-BEF6-A1C8C85A310B}" sibTransId="{BF990D86-8233-40E3-8D08-C15A1024234E}"/>
    <dgm:cxn modelId="{9B90A950-FE09-48C9-8DCB-ABD2818272FE}" srcId="{9AF1AFCD-C267-421F-B5A4-855BFC803618}" destId="{B4DAF558-14A5-497E-8AEC-C65438E66804}" srcOrd="1" destOrd="0" parTransId="{D1EFF22C-9D28-43FD-97E6-E71A68D7BC93}" sibTransId="{AA2604F5-D67F-4934-A31C-912E8C4AAE02}"/>
    <dgm:cxn modelId="{73D4AA70-C421-458E-A2DD-77F94B16C532}" srcId="{9AF1AFCD-C267-421F-B5A4-855BFC803618}" destId="{B3B6A538-93FB-4CA6-8ECD-5174289EB24C}" srcOrd="4" destOrd="0" parTransId="{AAE4FC0F-F691-4E8D-B035-1D7DEDB613EE}" sibTransId="{60188170-E170-4E4F-BBE7-7EC9B7F3FAF5}"/>
    <dgm:cxn modelId="{A1B12472-CF74-45A6-966B-4921CE7F9427}" type="presOf" srcId="{6D34ABAD-D919-4C8A-8582-9531433B02B9}" destId="{94C0A91B-5E20-40B9-814C-4DFCA413239D}" srcOrd="0" destOrd="0" presId="urn:microsoft.com/office/officeart/2005/8/layout/matrix3"/>
    <dgm:cxn modelId="{1C5A3879-744D-4AE2-8691-E53BAF39E639}" srcId="{9AF1AFCD-C267-421F-B5A4-855BFC803618}" destId="{92165B57-3B24-475F-B544-19929D9FB45C}" srcOrd="3" destOrd="0" parTransId="{F33FE283-827C-472B-A58A-292744634ADD}" sibTransId="{FAECC84F-720E-4D85-8C90-C8B2928A46A6}"/>
    <dgm:cxn modelId="{A4E1E0A2-4738-4009-9FD7-4D03E32B7BEA}" srcId="{9AF1AFCD-C267-421F-B5A4-855BFC803618}" destId="{6D34ABAD-D919-4C8A-8582-9531433B02B9}" srcOrd="0" destOrd="0" parTransId="{9447CD2B-CAA0-4510-87EC-2AF831D0A8B7}" sibTransId="{0267A558-7BB1-4F3F-BA18-2A3D8263DFE6}"/>
    <dgm:cxn modelId="{1D490BF2-635F-4FB3-AFE7-803B7C595709}" type="presOf" srcId="{B4DAF558-14A5-497E-8AEC-C65438E66804}" destId="{52043A0A-6003-499D-8F50-5C0CC76C76EC}" srcOrd="0" destOrd="0" presId="urn:microsoft.com/office/officeart/2005/8/layout/matrix3"/>
    <dgm:cxn modelId="{418123B9-2762-4EAD-8B6F-6A40E9EDB87B}" type="presParOf" srcId="{01730E41-1148-4314-90D9-63FAA9DFA801}" destId="{CDFC7E58-FFE5-40C7-BF5F-BD895AA02579}" srcOrd="0" destOrd="0" presId="urn:microsoft.com/office/officeart/2005/8/layout/matrix3"/>
    <dgm:cxn modelId="{418AF81B-7E09-4876-B29B-E9E1F0522AB7}" type="presParOf" srcId="{01730E41-1148-4314-90D9-63FAA9DFA801}" destId="{94C0A91B-5E20-40B9-814C-4DFCA413239D}" srcOrd="1" destOrd="0" presId="urn:microsoft.com/office/officeart/2005/8/layout/matrix3"/>
    <dgm:cxn modelId="{9D45784F-7633-4954-A9D3-6AEFADCDE447}" type="presParOf" srcId="{01730E41-1148-4314-90D9-63FAA9DFA801}" destId="{52043A0A-6003-499D-8F50-5C0CC76C76EC}" srcOrd="2" destOrd="0" presId="urn:microsoft.com/office/officeart/2005/8/layout/matrix3"/>
    <dgm:cxn modelId="{89B2EED7-1108-4DF2-BEA0-860D0EC0344A}" type="presParOf" srcId="{01730E41-1148-4314-90D9-63FAA9DFA801}" destId="{7DAE2434-1052-4756-AA77-0E6267677438}" srcOrd="3" destOrd="0" presId="urn:microsoft.com/office/officeart/2005/8/layout/matrix3"/>
    <dgm:cxn modelId="{3B591C80-A46A-4013-AADA-523E75A31B28}" type="presParOf" srcId="{01730E41-1148-4314-90D9-63FAA9DFA801}" destId="{5A800D84-EF2E-49DA-9F33-3F0D40795873}" srcOrd="4" destOrd="0" presId="urn:microsoft.com/office/officeart/2005/8/layout/matrix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EA717A-907C-40D6-9352-D43042CAA609}"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E81E6BEB-0178-4FCC-B546-85A648C41CE4}">
      <dgm:prSet/>
      <dgm:spPr/>
      <dgm:t>
        <a:bodyPr/>
        <a:lstStyle/>
        <a:p>
          <a:r>
            <a:rPr lang="en-US" b="0" i="0"/>
            <a:t>12 CILS in Ohio</a:t>
          </a:r>
          <a:endParaRPr lang="en-US"/>
        </a:p>
      </dgm:t>
    </dgm:pt>
    <dgm:pt modelId="{EA0C2989-B626-4FAE-9E0D-38CA98BD518B}" type="parTrans" cxnId="{C31BB6B9-BDCF-4354-A22E-7B8A2B0DE561}">
      <dgm:prSet/>
      <dgm:spPr/>
      <dgm:t>
        <a:bodyPr/>
        <a:lstStyle/>
        <a:p>
          <a:endParaRPr lang="en-US"/>
        </a:p>
      </dgm:t>
    </dgm:pt>
    <dgm:pt modelId="{502D7BCD-ED6E-4420-ACE8-64703D671439}" type="sibTrans" cxnId="{C31BB6B9-BDCF-4354-A22E-7B8A2B0DE561}">
      <dgm:prSet/>
      <dgm:spPr/>
      <dgm:t>
        <a:bodyPr/>
        <a:lstStyle/>
        <a:p>
          <a:endParaRPr lang="en-US"/>
        </a:p>
      </dgm:t>
    </dgm:pt>
    <dgm:pt modelId="{77C84F56-B0DC-4634-B9B7-71F23F8ED9F0}">
      <dgm:prSet/>
      <dgm:spPr/>
      <dgm:t>
        <a:bodyPr/>
        <a:lstStyle/>
        <a:p>
          <a:r>
            <a:rPr lang="en-US" b="0" i="0"/>
            <a:t>Over 450 in the United States </a:t>
          </a:r>
          <a:endParaRPr lang="en-US"/>
        </a:p>
      </dgm:t>
    </dgm:pt>
    <dgm:pt modelId="{F3078205-BE34-4424-A5CF-D24D8C4D9170}" type="parTrans" cxnId="{0B650C21-0DA6-495C-B1ED-BACC35CA7F4A}">
      <dgm:prSet/>
      <dgm:spPr/>
      <dgm:t>
        <a:bodyPr/>
        <a:lstStyle/>
        <a:p>
          <a:endParaRPr lang="en-US"/>
        </a:p>
      </dgm:t>
    </dgm:pt>
    <dgm:pt modelId="{43AC441C-D99A-4FC9-9E28-907D220B44BA}" type="sibTrans" cxnId="{0B650C21-0DA6-495C-B1ED-BACC35CA7F4A}">
      <dgm:prSet/>
      <dgm:spPr/>
      <dgm:t>
        <a:bodyPr/>
        <a:lstStyle/>
        <a:p>
          <a:endParaRPr lang="en-US"/>
        </a:p>
      </dgm:t>
    </dgm:pt>
    <dgm:pt modelId="{6DAE1599-B3CA-4976-8CCB-FA5E5A87C35C}">
      <dgm:prSet/>
      <dgm:spPr/>
      <dgm:t>
        <a:bodyPr/>
        <a:lstStyle/>
        <a:p>
          <a:r>
            <a:rPr lang="en-US" b="0" i="0"/>
            <a:t>Non-residential Center for Independent Living</a:t>
          </a:r>
          <a:endParaRPr lang="en-US"/>
        </a:p>
      </dgm:t>
    </dgm:pt>
    <dgm:pt modelId="{68575B02-8679-4942-A9DA-180D1A2C66E6}" type="parTrans" cxnId="{7CADDF5C-6DD7-4CC5-ACF1-C1A24CDC0D14}">
      <dgm:prSet/>
      <dgm:spPr/>
      <dgm:t>
        <a:bodyPr/>
        <a:lstStyle/>
        <a:p>
          <a:endParaRPr lang="en-US"/>
        </a:p>
      </dgm:t>
    </dgm:pt>
    <dgm:pt modelId="{316F935E-0AB2-4C5E-A432-558479DBC6A9}" type="sibTrans" cxnId="{7CADDF5C-6DD7-4CC5-ACF1-C1A24CDC0D14}">
      <dgm:prSet/>
      <dgm:spPr/>
      <dgm:t>
        <a:bodyPr/>
        <a:lstStyle/>
        <a:p>
          <a:endParaRPr lang="en-US"/>
        </a:p>
      </dgm:t>
    </dgm:pt>
    <dgm:pt modelId="{040B5787-A22D-4464-88FB-5FC55B1CEF2D}">
      <dgm:prSet/>
      <dgm:spPr/>
      <dgm:t>
        <a:bodyPr/>
        <a:lstStyle/>
        <a:p>
          <a:r>
            <a:rPr lang="en-US" b="0" i="0"/>
            <a:t>CILS created through the Rehabilitation Act of 1973 Sec 7-part C</a:t>
          </a:r>
          <a:endParaRPr lang="en-US"/>
        </a:p>
      </dgm:t>
    </dgm:pt>
    <dgm:pt modelId="{80EFD8D2-8C27-4000-874E-F3A97296B8D3}" type="parTrans" cxnId="{A3723BE7-A22A-4B5F-9ED9-317C7556B17F}">
      <dgm:prSet/>
      <dgm:spPr/>
      <dgm:t>
        <a:bodyPr/>
        <a:lstStyle/>
        <a:p>
          <a:endParaRPr lang="en-US"/>
        </a:p>
      </dgm:t>
    </dgm:pt>
    <dgm:pt modelId="{AFCE1DCA-B8B4-48DF-BD7D-ECCFDA75CE03}" type="sibTrans" cxnId="{A3723BE7-A22A-4B5F-9ED9-317C7556B17F}">
      <dgm:prSet/>
      <dgm:spPr/>
      <dgm:t>
        <a:bodyPr/>
        <a:lstStyle/>
        <a:p>
          <a:endParaRPr lang="en-US"/>
        </a:p>
      </dgm:t>
    </dgm:pt>
    <dgm:pt modelId="{7DCF085F-7D36-4A5A-87B1-7FE637849166}" type="pres">
      <dgm:prSet presAssocID="{71EA717A-907C-40D6-9352-D43042CAA609}" presName="matrix" presStyleCnt="0">
        <dgm:presLayoutVars>
          <dgm:chMax val="1"/>
          <dgm:dir/>
          <dgm:resizeHandles val="exact"/>
        </dgm:presLayoutVars>
      </dgm:prSet>
      <dgm:spPr/>
    </dgm:pt>
    <dgm:pt modelId="{3C989F1F-7305-4593-B8E8-932358B2C5CF}" type="pres">
      <dgm:prSet presAssocID="{71EA717A-907C-40D6-9352-D43042CAA609}" presName="diamond" presStyleLbl="bgShp" presStyleIdx="0" presStyleCnt="1"/>
      <dgm:spPr/>
    </dgm:pt>
    <dgm:pt modelId="{25974EBC-FB0F-4232-8520-1C8055158001}" type="pres">
      <dgm:prSet presAssocID="{71EA717A-907C-40D6-9352-D43042CAA609}" presName="quad1" presStyleLbl="node1" presStyleIdx="0" presStyleCnt="4">
        <dgm:presLayoutVars>
          <dgm:chMax val="0"/>
          <dgm:chPref val="0"/>
          <dgm:bulletEnabled val="1"/>
        </dgm:presLayoutVars>
      </dgm:prSet>
      <dgm:spPr/>
    </dgm:pt>
    <dgm:pt modelId="{537F1DD4-1616-44D1-B0BA-792F1A89633E}" type="pres">
      <dgm:prSet presAssocID="{71EA717A-907C-40D6-9352-D43042CAA609}" presName="quad2" presStyleLbl="node1" presStyleIdx="1" presStyleCnt="4">
        <dgm:presLayoutVars>
          <dgm:chMax val="0"/>
          <dgm:chPref val="0"/>
          <dgm:bulletEnabled val="1"/>
        </dgm:presLayoutVars>
      </dgm:prSet>
      <dgm:spPr/>
    </dgm:pt>
    <dgm:pt modelId="{9997501E-BE0F-4EE7-A56B-647D32693106}" type="pres">
      <dgm:prSet presAssocID="{71EA717A-907C-40D6-9352-D43042CAA609}" presName="quad3" presStyleLbl="node1" presStyleIdx="2" presStyleCnt="4">
        <dgm:presLayoutVars>
          <dgm:chMax val="0"/>
          <dgm:chPref val="0"/>
          <dgm:bulletEnabled val="1"/>
        </dgm:presLayoutVars>
      </dgm:prSet>
      <dgm:spPr/>
    </dgm:pt>
    <dgm:pt modelId="{980090C9-C770-473C-95F5-FB73E88EB7D3}" type="pres">
      <dgm:prSet presAssocID="{71EA717A-907C-40D6-9352-D43042CAA609}" presName="quad4" presStyleLbl="node1" presStyleIdx="3" presStyleCnt="4">
        <dgm:presLayoutVars>
          <dgm:chMax val="0"/>
          <dgm:chPref val="0"/>
          <dgm:bulletEnabled val="1"/>
        </dgm:presLayoutVars>
      </dgm:prSet>
      <dgm:spPr/>
    </dgm:pt>
  </dgm:ptLst>
  <dgm:cxnLst>
    <dgm:cxn modelId="{11A5F315-2BBC-4418-BF6C-D3BE1187402D}" type="presOf" srcId="{77C84F56-B0DC-4634-B9B7-71F23F8ED9F0}" destId="{537F1DD4-1616-44D1-B0BA-792F1A89633E}" srcOrd="0" destOrd="0" presId="urn:microsoft.com/office/officeart/2005/8/layout/matrix3"/>
    <dgm:cxn modelId="{0B650C21-0DA6-495C-B1ED-BACC35CA7F4A}" srcId="{71EA717A-907C-40D6-9352-D43042CAA609}" destId="{77C84F56-B0DC-4634-B9B7-71F23F8ED9F0}" srcOrd="1" destOrd="0" parTransId="{F3078205-BE34-4424-A5CF-D24D8C4D9170}" sibTransId="{43AC441C-D99A-4FC9-9E28-907D220B44BA}"/>
    <dgm:cxn modelId="{2CBB8D21-97FA-4525-AFA5-A185B888DD02}" type="presOf" srcId="{71EA717A-907C-40D6-9352-D43042CAA609}" destId="{7DCF085F-7D36-4A5A-87B1-7FE637849166}" srcOrd="0" destOrd="0" presId="urn:microsoft.com/office/officeart/2005/8/layout/matrix3"/>
    <dgm:cxn modelId="{065B745C-BC0E-406C-BDE0-7B227ED00E41}" type="presOf" srcId="{E81E6BEB-0178-4FCC-B546-85A648C41CE4}" destId="{25974EBC-FB0F-4232-8520-1C8055158001}" srcOrd="0" destOrd="0" presId="urn:microsoft.com/office/officeart/2005/8/layout/matrix3"/>
    <dgm:cxn modelId="{7CADDF5C-6DD7-4CC5-ACF1-C1A24CDC0D14}" srcId="{71EA717A-907C-40D6-9352-D43042CAA609}" destId="{6DAE1599-B3CA-4976-8CCB-FA5E5A87C35C}" srcOrd="2" destOrd="0" parTransId="{68575B02-8679-4942-A9DA-180D1A2C66E6}" sibTransId="{316F935E-0AB2-4C5E-A432-558479DBC6A9}"/>
    <dgm:cxn modelId="{7F338153-9D48-4E7E-8748-BAA400888030}" type="presOf" srcId="{040B5787-A22D-4464-88FB-5FC55B1CEF2D}" destId="{980090C9-C770-473C-95F5-FB73E88EB7D3}" srcOrd="0" destOrd="0" presId="urn:microsoft.com/office/officeart/2005/8/layout/matrix3"/>
    <dgm:cxn modelId="{1BCE8094-F950-4F1E-9873-2915F5A5B052}" type="presOf" srcId="{6DAE1599-B3CA-4976-8CCB-FA5E5A87C35C}" destId="{9997501E-BE0F-4EE7-A56B-647D32693106}" srcOrd="0" destOrd="0" presId="urn:microsoft.com/office/officeart/2005/8/layout/matrix3"/>
    <dgm:cxn modelId="{C31BB6B9-BDCF-4354-A22E-7B8A2B0DE561}" srcId="{71EA717A-907C-40D6-9352-D43042CAA609}" destId="{E81E6BEB-0178-4FCC-B546-85A648C41CE4}" srcOrd="0" destOrd="0" parTransId="{EA0C2989-B626-4FAE-9E0D-38CA98BD518B}" sibTransId="{502D7BCD-ED6E-4420-ACE8-64703D671439}"/>
    <dgm:cxn modelId="{A3723BE7-A22A-4B5F-9ED9-317C7556B17F}" srcId="{71EA717A-907C-40D6-9352-D43042CAA609}" destId="{040B5787-A22D-4464-88FB-5FC55B1CEF2D}" srcOrd="3" destOrd="0" parTransId="{80EFD8D2-8C27-4000-874E-F3A97296B8D3}" sibTransId="{AFCE1DCA-B8B4-48DF-BD7D-ECCFDA75CE03}"/>
    <dgm:cxn modelId="{56CC6047-E986-4B34-A6D7-731C050872C9}" type="presParOf" srcId="{7DCF085F-7D36-4A5A-87B1-7FE637849166}" destId="{3C989F1F-7305-4593-B8E8-932358B2C5CF}" srcOrd="0" destOrd="0" presId="urn:microsoft.com/office/officeart/2005/8/layout/matrix3"/>
    <dgm:cxn modelId="{A36BAA44-D1D7-4453-A04C-2612C3C56157}" type="presParOf" srcId="{7DCF085F-7D36-4A5A-87B1-7FE637849166}" destId="{25974EBC-FB0F-4232-8520-1C8055158001}" srcOrd="1" destOrd="0" presId="urn:microsoft.com/office/officeart/2005/8/layout/matrix3"/>
    <dgm:cxn modelId="{444D5EC4-4C90-4673-A1F7-6989D0C9015F}" type="presParOf" srcId="{7DCF085F-7D36-4A5A-87B1-7FE637849166}" destId="{537F1DD4-1616-44D1-B0BA-792F1A89633E}" srcOrd="2" destOrd="0" presId="urn:microsoft.com/office/officeart/2005/8/layout/matrix3"/>
    <dgm:cxn modelId="{F53BB509-6760-4DBE-821F-5E0BB0A1BCBE}" type="presParOf" srcId="{7DCF085F-7D36-4A5A-87B1-7FE637849166}" destId="{9997501E-BE0F-4EE7-A56B-647D32693106}" srcOrd="3" destOrd="0" presId="urn:microsoft.com/office/officeart/2005/8/layout/matrix3"/>
    <dgm:cxn modelId="{3529E4AF-B855-4F85-81B0-2347B8A852F4}" type="presParOf" srcId="{7DCF085F-7D36-4A5A-87B1-7FE637849166}" destId="{980090C9-C770-473C-95F5-FB73E88EB7D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05DCE-8BA8-4211-8BCF-EF28AFC2D036}">
      <dsp:nvSpPr>
        <dsp:cNvPr id="0" name=""/>
        <dsp:cNvSpPr/>
      </dsp:nvSpPr>
      <dsp:spPr>
        <a:xfrm>
          <a:off x="0" y="0"/>
          <a:ext cx="9717455" cy="20244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914400" lvl="0" indent="0" algn="l" defTabSz="1377950">
            <a:lnSpc>
              <a:spcPct val="90000"/>
            </a:lnSpc>
            <a:spcBef>
              <a:spcPct val="0"/>
            </a:spcBef>
            <a:spcAft>
              <a:spcPct val="35000"/>
            </a:spcAft>
            <a:buNone/>
          </a:pPr>
          <a:r>
            <a:rPr lang="en-US" sz="3100" b="1" u="none" kern="1200" dirty="0"/>
            <a:t>Education &amp; Advocacy</a:t>
          </a:r>
        </a:p>
        <a:p>
          <a:pPr marL="914400" lvl="1" indent="-228600" algn="l" defTabSz="1066800">
            <a:lnSpc>
              <a:spcPct val="90000"/>
            </a:lnSpc>
            <a:spcBef>
              <a:spcPct val="0"/>
            </a:spcBef>
            <a:spcAft>
              <a:spcPct val="15000"/>
            </a:spcAft>
            <a:buChar char="•"/>
          </a:pPr>
          <a:r>
            <a:rPr lang="en-US" sz="2400" kern="1200" dirty="0"/>
            <a:t>Community fact sheets</a:t>
          </a:r>
        </a:p>
        <a:p>
          <a:pPr marL="914400" lvl="1" indent="-228600" algn="l" defTabSz="1066800">
            <a:lnSpc>
              <a:spcPct val="90000"/>
            </a:lnSpc>
            <a:spcBef>
              <a:spcPct val="0"/>
            </a:spcBef>
            <a:spcAft>
              <a:spcPct val="15000"/>
            </a:spcAft>
            <a:buChar char="•"/>
          </a:pPr>
          <a:r>
            <a:rPr lang="en-US" sz="2400" kern="1200" dirty="0"/>
            <a:t>Revamp Miami Valley Ride Finder</a:t>
          </a:r>
        </a:p>
      </dsp:txBody>
      <dsp:txXfrm>
        <a:off x="2145938" y="0"/>
        <a:ext cx="7571517" cy="2024470"/>
      </dsp:txXfrm>
    </dsp:sp>
    <dsp:sp modelId="{C9B3E961-5BBB-4A82-8317-2D021A2E7612}">
      <dsp:nvSpPr>
        <dsp:cNvPr id="0" name=""/>
        <dsp:cNvSpPr/>
      </dsp:nvSpPr>
      <dsp:spPr>
        <a:xfrm>
          <a:off x="202447" y="202447"/>
          <a:ext cx="1943491" cy="1619576"/>
        </a:xfrm>
        <a:prstGeom prst="roundRect">
          <a:avLst>
            <a:gd name="adj" fmla="val 10000"/>
          </a:avLst>
        </a:prstGeom>
        <a:blipFill rotWithShape="1">
          <a:blip xmlns:r="http://schemas.openxmlformats.org/officeDocument/2006/relationships" r:embed="rId1"/>
          <a:srcRect/>
          <a:stretch>
            <a:fillRect t="-10000" b="-1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282548-28B2-4A6D-8AF2-9C4A1B34D811}">
      <dsp:nvSpPr>
        <dsp:cNvPr id="0" name=""/>
        <dsp:cNvSpPr/>
      </dsp:nvSpPr>
      <dsp:spPr>
        <a:xfrm>
          <a:off x="0" y="2226917"/>
          <a:ext cx="9717455" cy="20244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914400" lvl="0" indent="0" algn="l" defTabSz="1377950">
            <a:lnSpc>
              <a:spcPct val="90000"/>
            </a:lnSpc>
            <a:spcBef>
              <a:spcPct val="0"/>
            </a:spcBef>
            <a:spcAft>
              <a:spcPct val="35000"/>
            </a:spcAft>
            <a:buNone/>
          </a:pPr>
          <a:r>
            <a:rPr lang="en-US" sz="3100" b="1" u="none" kern="1200" dirty="0"/>
            <a:t>Resources</a:t>
          </a:r>
        </a:p>
        <a:p>
          <a:pPr marL="914400" lvl="1" indent="-228600" algn="l" defTabSz="1066800">
            <a:lnSpc>
              <a:spcPct val="90000"/>
            </a:lnSpc>
            <a:spcBef>
              <a:spcPct val="0"/>
            </a:spcBef>
            <a:spcAft>
              <a:spcPct val="15000"/>
            </a:spcAft>
            <a:buChar char="•"/>
          </a:pPr>
          <a:r>
            <a:rPr lang="en-US" sz="2400" kern="1200" dirty="0"/>
            <a:t>Driver training</a:t>
          </a:r>
        </a:p>
        <a:p>
          <a:pPr marL="914400" lvl="1" indent="-228600" algn="l" defTabSz="1066800">
            <a:lnSpc>
              <a:spcPct val="90000"/>
            </a:lnSpc>
            <a:spcBef>
              <a:spcPct val="0"/>
            </a:spcBef>
            <a:spcAft>
              <a:spcPct val="15000"/>
            </a:spcAft>
            <a:buChar char="•"/>
          </a:pPr>
          <a:r>
            <a:rPr lang="en-US" sz="2400" kern="1200" dirty="0"/>
            <a:t>Preventative maintenance</a:t>
          </a:r>
        </a:p>
        <a:p>
          <a:pPr marL="914400" lvl="1" indent="-228600" algn="l" defTabSz="1066800">
            <a:lnSpc>
              <a:spcPct val="90000"/>
            </a:lnSpc>
            <a:spcBef>
              <a:spcPct val="0"/>
            </a:spcBef>
            <a:spcAft>
              <a:spcPct val="15000"/>
            </a:spcAft>
            <a:buChar char="•"/>
          </a:pPr>
          <a:r>
            <a:rPr lang="en-US" sz="2400" kern="1200" dirty="0"/>
            <a:t>Scheduling software</a:t>
          </a:r>
        </a:p>
      </dsp:txBody>
      <dsp:txXfrm>
        <a:off x="2145938" y="2226917"/>
        <a:ext cx="7571517" cy="2024470"/>
      </dsp:txXfrm>
    </dsp:sp>
    <dsp:sp modelId="{02A52658-5BAE-426A-8A98-B0F4D70069CC}">
      <dsp:nvSpPr>
        <dsp:cNvPr id="0" name=""/>
        <dsp:cNvSpPr/>
      </dsp:nvSpPr>
      <dsp:spPr>
        <a:xfrm>
          <a:off x="202447" y="2429364"/>
          <a:ext cx="1943491" cy="1619576"/>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BF0536-DC6E-46F5-A879-A4EC27A05706}">
      <dsp:nvSpPr>
        <dsp:cNvPr id="0" name=""/>
        <dsp:cNvSpPr/>
      </dsp:nvSpPr>
      <dsp:spPr>
        <a:xfrm>
          <a:off x="0" y="4453834"/>
          <a:ext cx="9717455" cy="202447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914400" lvl="0" indent="0" algn="l" defTabSz="1377950">
            <a:lnSpc>
              <a:spcPct val="90000"/>
            </a:lnSpc>
            <a:spcBef>
              <a:spcPct val="0"/>
            </a:spcBef>
            <a:spcAft>
              <a:spcPct val="35000"/>
            </a:spcAft>
            <a:buNone/>
          </a:pPr>
          <a:r>
            <a:rPr lang="en-US" sz="3100" b="1" u="none" kern="1200" dirty="0"/>
            <a:t>Assessments</a:t>
          </a:r>
        </a:p>
        <a:p>
          <a:pPr marL="914400" lvl="1" indent="-228600" algn="l" defTabSz="1066800">
            <a:lnSpc>
              <a:spcPct val="90000"/>
            </a:lnSpc>
            <a:spcBef>
              <a:spcPct val="0"/>
            </a:spcBef>
            <a:spcAft>
              <a:spcPct val="15000"/>
            </a:spcAft>
            <a:buChar char="•"/>
          </a:pPr>
          <a:r>
            <a:rPr lang="en-US" sz="2400" kern="1200" dirty="0"/>
            <a:t>Cost metrics</a:t>
          </a:r>
        </a:p>
        <a:p>
          <a:pPr marL="914400" lvl="1" indent="-228600" algn="l" defTabSz="1066800">
            <a:lnSpc>
              <a:spcPct val="90000"/>
            </a:lnSpc>
            <a:spcBef>
              <a:spcPct val="0"/>
            </a:spcBef>
            <a:spcAft>
              <a:spcPct val="15000"/>
            </a:spcAft>
            <a:buChar char="•"/>
          </a:pPr>
          <a:r>
            <a:rPr lang="en-US" sz="2400" kern="1200" dirty="0"/>
            <a:t>Transfer points</a:t>
          </a:r>
        </a:p>
        <a:p>
          <a:pPr marL="914400" lvl="1" indent="-228600" algn="l" defTabSz="1066800">
            <a:lnSpc>
              <a:spcPct val="90000"/>
            </a:lnSpc>
            <a:spcBef>
              <a:spcPct val="0"/>
            </a:spcBef>
            <a:spcAft>
              <a:spcPct val="15000"/>
            </a:spcAft>
            <a:buChar char="•"/>
          </a:pPr>
          <a:r>
            <a:rPr lang="en-US" sz="2400" kern="1200" dirty="0"/>
            <a:t>Trip denials</a:t>
          </a:r>
        </a:p>
      </dsp:txBody>
      <dsp:txXfrm>
        <a:off x="2145938" y="4453834"/>
        <a:ext cx="7571517" cy="2024470"/>
      </dsp:txXfrm>
    </dsp:sp>
    <dsp:sp modelId="{DC2BFCBC-1BF1-40D2-BD35-FDBE4EF6A82E}">
      <dsp:nvSpPr>
        <dsp:cNvPr id="0" name=""/>
        <dsp:cNvSpPr/>
      </dsp:nvSpPr>
      <dsp:spPr>
        <a:xfrm>
          <a:off x="202447" y="4656281"/>
          <a:ext cx="1943491" cy="1619576"/>
        </a:xfrm>
        <a:prstGeom prst="roundRect">
          <a:avLst>
            <a:gd name="adj" fmla="val 10000"/>
          </a:avLst>
        </a:prstGeom>
        <a:blipFill rotWithShape="1">
          <a:blip xmlns:r="http://schemas.openxmlformats.org/officeDocument/2006/relationships" r:embed="rId3"/>
          <a:srcRect/>
          <a:stretch>
            <a:fillRect l="-2000" r="-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C7E58-FFE5-40C7-BF5F-BD895AA02579}">
      <dsp:nvSpPr>
        <dsp:cNvPr id="0" name=""/>
        <dsp:cNvSpPr/>
      </dsp:nvSpPr>
      <dsp:spPr>
        <a:xfrm>
          <a:off x="3531636" y="0"/>
          <a:ext cx="4739951" cy="4739951"/>
        </a:xfrm>
        <a:prstGeom prst="diamond">
          <a:avLst/>
        </a:prstGeom>
        <a:solidFill>
          <a:srgbClr val="0E3F75"/>
        </a:solidFill>
        <a:ln>
          <a:noFill/>
        </a:ln>
        <a:effectLst/>
      </dsp:spPr>
      <dsp:style>
        <a:lnRef idx="0">
          <a:scrgbClr r="0" g="0" b="0"/>
        </a:lnRef>
        <a:fillRef idx="1">
          <a:scrgbClr r="0" g="0" b="0"/>
        </a:fillRef>
        <a:effectRef idx="0">
          <a:scrgbClr r="0" g="0" b="0"/>
        </a:effectRef>
        <a:fontRef idx="minor"/>
      </dsp:style>
    </dsp:sp>
    <dsp:sp modelId="{94C0A91B-5E20-40B9-814C-4DFCA413239D}">
      <dsp:nvSpPr>
        <dsp:cNvPr id="0" name=""/>
        <dsp:cNvSpPr/>
      </dsp:nvSpPr>
      <dsp:spPr>
        <a:xfrm>
          <a:off x="3981931" y="450295"/>
          <a:ext cx="1848580" cy="1848580"/>
        </a:xfrm>
        <a:prstGeom prst="roundRect">
          <a:avLst/>
        </a:prstGeom>
        <a:solidFill>
          <a:srgbClr val="C024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Source Sans Pro" panose="020B0503030403020204" pitchFamily="34" charset="0"/>
              <a:ea typeface="Source Sans Pro" panose="020B0503030403020204" pitchFamily="34" charset="0"/>
              <a:cs typeface="Segoe UI Semibold" panose="020B0702040204020203" pitchFamily="34" charset="0"/>
            </a:rPr>
            <a:t>Prioritize accessibility</a:t>
          </a:r>
        </a:p>
      </dsp:txBody>
      <dsp:txXfrm>
        <a:off x="4072171" y="540535"/>
        <a:ext cx="1668100" cy="1668100"/>
      </dsp:txXfrm>
    </dsp:sp>
    <dsp:sp modelId="{52043A0A-6003-499D-8F50-5C0CC76C76EC}">
      <dsp:nvSpPr>
        <dsp:cNvPr id="0" name=""/>
        <dsp:cNvSpPr/>
      </dsp:nvSpPr>
      <dsp:spPr>
        <a:xfrm>
          <a:off x="5972711" y="450295"/>
          <a:ext cx="1848580" cy="1848580"/>
        </a:xfrm>
        <a:prstGeom prst="roundRect">
          <a:avLst/>
        </a:prstGeom>
        <a:solidFill>
          <a:srgbClr val="C024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Source Sans Pro" panose="020B0503030403020204" pitchFamily="34" charset="0"/>
              <a:ea typeface="Source Sans Pro" panose="020B0503030403020204" pitchFamily="34" charset="0"/>
              <a:cs typeface="Segoe UI Semibold" panose="020B0702040204020203" pitchFamily="34" charset="0"/>
            </a:rPr>
            <a:t>Promote inclusion</a:t>
          </a:r>
        </a:p>
      </dsp:txBody>
      <dsp:txXfrm>
        <a:off x="6062951" y="540535"/>
        <a:ext cx="1668100" cy="1668100"/>
      </dsp:txXfrm>
    </dsp:sp>
    <dsp:sp modelId="{7DAE2434-1052-4756-AA77-0E6267677438}">
      <dsp:nvSpPr>
        <dsp:cNvPr id="0" name=""/>
        <dsp:cNvSpPr/>
      </dsp:nvSpPr>
      <dsp:spPr>
        <a:xfrm>
          <a:off x="3981931" y="2441074"/>
          <a:ext cx="1848580" cy="1848580"/>
        </a:xfrm>
        <a:prstGeom prst="roundRect">
          <a:avLst/>
        </a:prstGeom>
        <a:solidFill>
          <a:srgbClr val="C024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Source Sans Pro" panose="020B0503030403020204" pitchFamily="34" charset="0"/>
              <a:ea typeface="Source Sans Pro" panose="020B0503030403020204" pitchFamily="34" charset="0"/>
              <a:cs typeface="Segoe UI Semibold" panose="020B0702040204020203" pitchFamily="34" charset="0"/>
            </a:rPr>
            <a:t>Ensure equitable access</a:t>
          </a:r>
        </a:p>
      </dsp:txBody>
      <dsp:txXfrm>
        <a:off x="4072171" y="2531314"/>
        <a:ext cx="1668100" cy="1668100"/>
      </dsp:txXfrm>
    </dsp:sp>
    <dsp:sp modelId="{5A800D84-EF2E-49DA-9F33-3F0D40795873}">
      <dsp:nvSpPr>
        <dsp:cNvPr id="0" name=""/>
        <dsp:cNvSpPr/>
      </dsp:nvSpPr>
      <dsp:spPr>
        <a:xfrm>
          <a:off x="5972711" y="2441074"/>
          <a:ext cx="1848580" cy="1848580"/>
        </a:xfrm>
        <a:prstGeom prst="roundRect">
          <a:avLst/>
        </a:prstGeom>
        <a:solidFill>
          <a:srgbClr val="C024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Source Sans Pro" panose="020B0503030403020204" pitchFamily="34" charset="0"/>
              <a:ea typeface="Source Sans Pro" panose="020B0503030403020204" pitchFamily="34" charset="0"/>
              <a:cs typeface="Segoe UI Semibold" panose="020B0702040204020203" pitchFamily="34" charset="0"/>
            </a:rPr>
            <a:t>Accessible Ohio Specialists</a:t>
          </a:r>
        </a:p>
      </dsp:txBody>
      <dsp:txXfrm>
        <a:off x="6062951" y="2531314"/>
        <a:ext cx="1668100" cy="1668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89F1F-7305-4593-B8E8-932358B2C5CF}">
      <dsp:nvSpPr>
        <dsp:cNvPr id="0" name=""/>
        <dsp:cNvSpPr/>
      </dsp:nvSpPr>
      <dsp:spPr>
        <a:xfrm>
          <a:off x="3101350" y="0"/>
          <a:ext cx="3422683" cy="3422683"/>
        </a:xfrm>
        <a:prstGeom prst="diamond">
          <a:avLst/>
        </a:prstGeom>
        <a:solidFill>
          <a:schemeClr val="accent2">
            <a:tint val="40000"/>
            <a:hueOff val="0"/>
            <a:satOff val="0"/>
            <a:lumOff val="0"/>
            <a:alphaOff val="0"/>
          </a:schemeClr>
        </a:solidFill>
        <a:ln>
          <a:noFill/>
        </a:ln>
        <a:effectLst>
          <a:outerShdw blurRad="38100" dist="254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25974EBC-FB0F-4232-8520-1C8055158001}">
      <dsp:nvSpPr>
        <dsp:cNvPr id="0" name=""/>
        <dsp:cNvSpPr/>
      </dsp:nvSpPr>
      <dsp:spPr>
        <a:xfrm>
          <a:off x="3426504" y="325154"/>
          <a:ext cx="1334846" cy="1334846"/>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12 CILS in Ohio</a:t>
          </a:r>
          <a:endParaRPr lang="en-US" sz="1300" kern="1200"/>
        </a:p>
      </dsp:txBody>
      <dsp:txXfrm>
        <a:off x="3491666" y="390316"/>
        <a:ext cx="1204522" cy="1204522"/>
      </dsp:txXfrm>
    </dsp:sp>
    <dsp:sp modelId="{537F1DD4-1616-44D1-B0BA-792F1A89633E}">
      <dsp:nvSpPr>
        <dsp:cNvPr id="0" name=""/>
        <dsp:cNvSpPr/>
      </dsp:nvSpPr>
      <dsp:spPr>
        <a:xfrm>
          <a:off x="4864031" y="325154"/>
          <a:ext cx="1334846" cy="1334846"/>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Over 450 in the United States </a:t>
          </a:r>
          <a:endParaRPr lang="en-US" sz="1300" kern="1200"/>
        </a:p>
      </dsp:txBody>
      <dsp:txXfrm>
        <a:off x="4929193" y="390316"/>
        <a:ext cx="1204522" cy="1204522"/>
      </dsp:txXfrm>
    </dsp:sp>
    <dsp:sp modelId="{9997501E-BE0F-4EE7-A56B-647D32693106}">
      <dsp:nvSpPr>
        <dsp:cNvPr id="0" name=""/>
        <dsp:cNvSpPr/>
      </dsp:nvSpPr>
      <dsp:spPr>
        <a:xfrm>
          <a:off x="3426504" y="1762681"/>
          <a:ext cx="1334846" cy="1334846"/>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Non-residential Center for Independent Living</a:t>
          </a:r>
          <a:endParaRPr lang="en-US" sz="1300" kern="1200"/>
        </a:p>
      </dsp:txBody>
      <dsp:txXfrm>
        <a:off x="3491666" y="1827843"/>
        <a:ext cx="1204522" cy="1204522"/>
      </dsp:txXfrm>
    </dsp:sp>
    <dsp:sp modelId="{980090C9-C770-473C-95F5-FB73E88EB7D3}">
      <dsp:nvSpPr>
        <dsp:cNvPr id="0" name=""/>
        <dsp:cNvSpPr/>
      </dsp:nvSpPr>
      <dsp:spPr>
        <a:xfrm>
          <a:off x="4864031" y="1762681"/>
          <a:ext cx="1334846" cy="1334846"/>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CILS created through the Rehabilitation Act of 1973 Sec 7-part C</a:t>
          </a:r>
          <a:endParaRPr lang="en-US" sz="1300" kern="1200"/>
        </a:p>
      </dsp:txBody>
      <dsp:txXfrm>
        <a:off x="4929193" y="1827843"/>
        <a:ext cx="1204522" cy="1204522"/>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10000-B3A7-4DE3-8702-B3627619E6EC}"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53DF8-57DD-4034-95A8-2E8C86C06EC0}" type="slidenum">
              <a:rPr lang="en-US" smtClean="0"/>
              <a:t>‹#›</a:t>
            </a:fld>
            <a:endParaRPr lang="en-US"/>
          </a:p>
        </p:txBody>
      </p:sp>
    </p:spTree>
    <p:extLst>
      <p:ext uri="{BB962C8B-B14F-4D97-AF65-F5344CB8AC3E}">
        <p14:creationId xmlns:p14="http://schemas.microsoft.com/office/powerpoint/2010/main" val="99904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53DF8-57DD-4034-95A8-2E8C86C06EC0}" type="slidenum">
              <a:rPr lang="en-US" smtClean="0"/>
              <a:t>12</a:t>
            </a:fld>
            <a:endParaRPr lang="en-US"/>
          </a:p>
        </p:txBody>
      </p:sp>
    </p:spTree>
    <p:extLst>
      <p:ext uri="{BB962C8B-B14F-4D97-AF65-F5344CB8AC3E}">
        <p14:creationId xmlns:p14="http://schemas.microsoft.com/office/powerpoint/2010/main" val="131003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57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dirty="0">
              <a:effectLst/>
            </a:endParaRPr>
          </a:p>
          <a:p>
            <a:r>
              <a:rPr lang="en-US" sz="1200"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265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endParaRPr lang="en-US"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09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E22D-DE8C-9849-B709-93AC46C56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9E597-3606-5086-CCF5-2FDF64DE87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B3CF-1861-50A1-0D46-ECBC195A65CA}"/>
              </a:ext>
            </a:extLst>
          </p:cNvPr>
          <p:cNvSpPr>
            <a:spLocks noGrp="1"/>
          </p:cNvSpPr>
          <p:nvPr>
            <p:ph type="body" idx="1"/>
          </p:nvPr>
        </p:nvSpPr>
        <p:spPr/>
        <p:txBody>
          <a:bodyPr/>
          <a:lstStyle/>
          <a:p>
            <a:pPr>
              <a:defRPr/>
            </a:pPr>
            <a:endParaRPr lang="en-US" altLang="en-US" sz="1200" dirty="0">
              <a:effectLst/>
            </a:endParaRPr>
          </a:p>
          <a:p>
            <a:pPr>
              <a:defRPr/>
            </a:pPr>
            <a:endParaRPr lang="en-US" sz="1200" dirty="0">
              <a:effectLst/>
            </a:endParaRPr>
          </a:p>
          <a:p>
            <a:pPr>
              <a:defRPr/>
            </a:pPr>
            <a:endParaRPr lang="en-US" sz="1200" dirty="0">
              <a:effectLst/>
            </a:endParaRPr>
          </a:p>
          <a:p>
            <a:pPr>
              <a:defRPr/>
            </a:pPr>
            <a:endParaRPr lang="en-US" sz="1200" dirty="0">
              <a:effectLst/>
            </a:endParaRPr>
          </a:p>
          <a:p>
            <a:endParaRPr lang="en-US" dirty="0"/>
          </a:p>
        </p:txBody>
      </p:sp>
      <p:sp>
        <p:nvSpPr>
          <p:cNvPr id="4" name="Slide Number Placeholder 3">
            <a:extLst>
              <a:ext uri="{FF2B5EF4-FFF2-40B4-BE49-F238E27FC236}">
                <a16:creationId xmlns:a16="http://schemas.microsoft.com/office/drawing/2014/main" id="{BC46E2A6-A452-0B0B-CC43-D22E4E6631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92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9ED13-AC74-7A35-E43E-2CD1F7F67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26532-FF57-6EF8-FE71-65331D033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4BA0B-FA08-8168-2541-05AF62AE4EA1}"/>
              </a:ext>
            </a:extLst>
          </p:cNvPr>
          <p:cNvSpPr>
            <a:spLocks noGrp="1"/>
          </p:cNvSpPr>
          <p:nvPr>
            <p:ph type="body" idx="1"/>
          </p:nvPr>
        </p:nvSpPr>
        <p:spPr/>
        <p:txBody>
          <a:bodyPr/>
          <a:lstStyle/>
          <a:p>
            <a:pPr>
              <a:defRPr/>
            </a:pPr>
            <a:endParaRPr lang="en-US" b="0" i="0" dirty="0">
              <a:solidFill>
                <a:srgbClr val="000000"/>
              </a:solidFill>
              <a:effectLst/>
              <a:latin typeface="Times New Roman" panose="02020603050405020304" pitchFamily="18" charset="0"/>
            </a:endParaRPr>
          </a:p>
          <a:p>
            <a:pPr>
              <a:defRPr/>
            </a:pPr>
            <a:endParaRPr lang="en-US" altLang="en-US" sz="1200" b="0" i="0" dirty="0">
              <a:solidFill>
                <a:srgbClr val="000000"/>
              </a:solidFill>
              <a:effectLst/>
              <a:latin typeface="Times New Roman" panose="02020603050405020304" pitchFamily="18" charset="0"/>
            </a:endParaRPr>
          </a:p>
          <a:p>
            <a:pPr>
              <a:defRPr/>
            </a:pPr>
            <a:endParaRPr lang="en-US" altLang="en-US" sz="1200" dirty="0">
              <a:effectLst/>
            </a:endParaRPr>
          </a:p>
          <a:p>
            <a:pPr>
              <a:defRPr/>
            </a:pPr>
            <a:endParaRPr lang="en-US" sz="1200" dirty="0">
              <a:effectLst/>
            </a:endParaRPr>
          </a:p>
          <a:p>
            <a:pPr>
              <a:defRPr/>
            </a:pPr>
            <a:endParaRPr lang="en-US" sz="1200" dirty="0">
              <a:effectLst/>
            </a:endParaRPr>
          </a:p>
          <a:p>
            <a:pPr>
              <a:defRPr/>
            </a:pPr>
            <a:endParaRPr lang="en-US" sz="1200" dirty="0">
              <a:effectLst/>
            </a:endParaRPr>
          </a:p>
          <a:p>
            <a:endParaRPr lang="en-US" dirty="0"/>
          </a:p>
        </p:txBody>
      </p:sp>
      <p:sp>
        <p:nvSpPr>
          <p:cNvPr id="4" name="Slide Number Placeholder 3">
            <a:extLst>
              <a:ext uri="{FF2B5EF4-FFF2-40B4-BE49-F238E27FC236}">
                <a16:creationId xmlns:a16="http://schemas.microsoft.com/office/drawing/2014/main" id="{3622A8B1-B758-3A1E-AA3C-02136E8495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57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A605-A5BC-36C9-1E94-51B3220AA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D72A0-BB05-4527-DFC9-B391F2740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64D0A-4D9C-01F2-3D2B-D7852E001585}"/>
              </a:ext>
            </a:extLst>
          </p:cNvPr>
          <p:cNvSpPr>
            <a:spLocks noGrp="1"/>
          </p:cNvSpPr>
          <p:nvPr>
            <p:ph type="body" idx="1"/>
          </p:nvPr>
        </p:nvSpPr>
        <p:spPr/>
        <p:txBody>
          <a:bodyPr/>
          <a:lstStyle/>
          <a:p>
            <a:pPr marL="0" marR="0" lvl="0" indent="0">
              <a:spcBef>
                <a:spcPts val="0"/>
              </a:spcBef>
              <a:spcAft>
                <a:spcPts val="0"/>
              </a:spcAft>
              <a:buNone/>
            </a:pPr>
            <a:endParaRPr lang="en-US"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BFD1D9A-C769-8486-8EDF-E2909A28E0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83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70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90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0A0A09-6FA2-432A-878F-290AC51C72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983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53DF8-57DD-4034-95A8-2E8C86C06EC0}" type="slidenum">
              <a:rPr lang="en-US" smtClean="0"/>
              <a:t>39</a:t>
            </a:fld>
            <a:endParaRPr lang="en-US"/>
          </a:p>
        </p:txBody>
      </p:sp>
    </p:spTree>
    <p:extLst>
      <p:ext uri="{BB962C8B-B14F-4D97-AF65-F5344CB8AC3E}">
        <p14:creationId xmlns:p14="http://schemas.microsoft.com/office/powerpoint/2010/main" val="3364936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53DF8-57DD-4034-95A8-2E8C86C06EC0}" type="slidenum">
              <a:rPr lang="en-US" smtClean="0"/>
              <a:t>13</a:t>
            </a:fld>
            <a:endParaRPr lang="en-US"/>
          </a:p>
        </p:txBody>
      </p:sp>
    </p:spTree>
    <p:extLst>
      <p:ext uri="{BB962C8B-B14F-4D97-AF65-F5344CB8AC3E}">
        <p14:creationId xmlns:p14="http://schemas.microsoft.com/office/powerpoint/2010/main" val="2977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 10% of statewide public transit spending through state budget appropriations by 2025 — a goal set by ODOT in 2015. Reduce regional transit authorities’ reliance on local funding sources by putting forward additional state funding for public transit. We have a long way to go to meet this goal: In 2022, state investments represented only 4% of Ohio transit agencies’ funding receipts. A major shift in Ohio’s transportation funding priorities is necessary to improve transit services. </a:t>
            </a:r>
          </a:p>
        </p:txBody>
      </p:sp>
      <p:sp>
        <p:nvSpPr>
          <p:cNvPr id="4" name="Slide Number Placeholder 3"/>
          <p:cNvSpPr>
            <a:spLocks noGrp="1"/>
          </p:cNvSpPr>
          <p:nvPr>
            <p:ph type="sldNum" sz="quarter" idx="5"/>
          </p:nvPr>
        </p:nvSpPr>
        <p:spPr/>
        <p:txBody>
          <a:bodyPr/>
          <a:lstStyle/>
          <a:p>
            <a:fld id="{72B53DF8-57DD-4034-95A8-2E8C86C06EC0}" type="slidenum">
              <a:rPr lang="en-US" smtClean="0"/>
              <a:t>14</a:t>
            </a:fld>
            <a:endParaRPr lang="en-US"/>
          </a:p>
        </p:txBody>
      </p:sp>
    </p:spTree>
    <p:extLst>
      <p:ext uri="{BB962C8B-B14F-4D97-AF65-F5344CB8AC3E}">
        <p14:creationId xmlns:p14="http://schemas.microsoft.com/office/powerpoint/2010/main" val="361441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24C97C-3971-4788-B9F5-B19E7C9292D1}" type="slidenum">
              <a:rPr lang="en-US" smtClean="0"/>
              <a:t>16</a:t>
            </a:fld>
            <a:endParaRPr lang="en-US"/>
          </a:p>
        </p:txBody>
      </p:sp>
    </p:spTree>
    <p:extLst>
      <p:ext uri="{BB962C8B-B14F-4D97-AF65-F5344CB8AC3E}">
        <p14:creationId xmlns:p14="http://schemas.microsoft.com/office/powerpoint/2010/main" val="190437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24C97C-3971-4788-B9F5-B19E7C9292D1}" type="slidenum">
              <a:rPr lang="en-US" smtClean="0"/>
              <a:t>17</a:t>
            </a:fld>
            <a:endParaRPr lang="en-US"/>
          </a:p>
        </p:txBody>
      </p:sp>
    </p:spTree>
    <p:extLst>
      <p:ext uri="{BB962C8B-B14F-4D97-AF65-F5344CB8AC3E}">
        <p14:creationId xmlns:p14="http://schemas.microsoft.com/office/powerpoint/2010/main" val="311626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4C97C-3971-4788-B9F5-B19E7C9292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892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tabLst>
                <a:tab pos="45720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4C97C-3971-4788-B9F5-B19E7C9292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53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4C97C-3971-4788-B9F5-B19E7C9292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10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4C97C-3971-4788-B9F5-B19E7C9292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37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D3BD-FA1A-414D-86A8-3D26779185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23AE30-41A5-49AA-B322-F4D20C22D1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A4FAC-2EF7-4976-AF06-882286964EC6}"/>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5" name="Footer Placeholder 4">
            <a:extLst>
              <a:ext uri="{FF2B5EF4-FFF2-40B4-BE49-F238E27FC236}">
                <a16:creationId xmlns:a16="http://schemas.microsoft.com/office/drawing/2014/main" id="{11CC33AB-C9A4-409A-AF52-2CD27440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F7DBB-7F4E-4E6A-B1C6-21A02F1F4D18}"/>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247549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F7EA-0C9F-4568-AE51-53C3A7089F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26C938-FE43-4A9D-97BF-F42458650F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4721B-93CB-4AAE-B491-A7A3693E39B3}"/>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5" name="Footer Placeholder 4">
            <a:extLst>
              <a:ext uri="{FF2B5EF4-FFF2-40B4-BE49-F238E27FC236}">
                <a16:creationId xmlns:a16="http://schemas.microsoft.com/office/drawing/2014/main" id="{74CF6B6A-6F62-4E83-8DC7-6B7759B0A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69BEE-187B-46E3-B633-261BE2F7922F}"/>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81569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E717E9-69EA-455A-AB97-FB903A5E34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FA4B48-C68C-4031-9AD2-00666E395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B2C90-2EDC-4B02-871B-0CAF5545922F}"/>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5" name="Footer Placeholder 4">
            <a:extLst>
              <a:ext uri="{FF2B5EF4-FFF2-40B4-BE49-F238E27FC236}">
                <a16:creationId xmlns:a16="http://schemas.microsoft.com/office/drawing/2014/main" id="{5D8810AD-FCE2-4CEC-9559-823681434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4F783-66B8-4772-93AD-A881C44DF33A}"/>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2086814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alpha val="60000"/>
                  </a:prstClr>
                </a:solidFill>
                <a:effectLst/>
                <a:uLnTx/>
                <a:uFillTx/>
                <a:latin typeface="Century Gothic" panose="020B0502020202020204"/>
                <a:ea typeface="+mn-ea"/>
                <a:cs typeface="+mn-cs"/>
              </a:rPr>
              <a:t>6/6/2019</a:t>
            </a: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alpha val="60000"/>
                </a:prstClr>
              </a:solidFill>
              <a:effectLst/>
              <a:uLnTx/>
              <a:uFillTx/>
              <a:latin typeface="Century Gothic" panose="020B0502020202020204"/>
              <a:ea typeface="+mn-ea"/>
              <a:cs typeface="+mn-cs"/>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05259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rPr>
              <a:t>6/6/2019</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765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rPr>
              <a:t>6/6/2019</a:t>
            </a: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14130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rPr>
              <a:t>6/6/2019</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28378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rPr>
              <a:t>6/6/2019</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97252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rPr>
              <a:t>6/6/2019</a:t>
            </a: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B31166"/>
              </a:solidFill>
              <a:effectLst/>
              <a:uLnTx/>
              <a:uFillTx/>
              <a:latin typeface="Century Gothic" panose="020B0502020202020204"/>
              <a:ea typeface="+mn-ea"/>
              <a:cs typeface="+mn-cs"/>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6796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8C91-EA78-4504-BD8E-8FB9F49CB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70BA4-A0D0-4A78-B398-606F7952A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B3B04-7171-44DB-B77F-9B14CA45842F}"/>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5" name="Footer Placeholder 4">
            <a:extLst>
              <a:ext uri="{FF2B5EF4-FFF2-40B4-BE49-F238E27FC236}">
                <a16:creationId xmlns:a16="http://schemas.microsoft.com/office/drawing/2014/main" id="{651314EE-2E6A-4C3F-AFCF-3F063C9FA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A5DC0-D48F-4611-B4DB-8FA6DBE7FF9F}"/>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138407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3293-54BC-425B-B082-3D86A165F5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AF5E46-CE3D-4224-8DC2-D3B8BE664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C0362-9481-4A19-AB9D-B5D04BBBAB43}"/>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5" name="Footer Placeholder 4">
            <a:extLst>
              <a:ext uri="{FF2B5EF4-FFF2-40B4-BE49-F238E27FC236}">
                <a16:creationId xmlns:a16="http://schemas.microsoft.com/office/drawing/2014/main" id="{64169FE1-AF88-46FB-AB00-02E132FF5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975BB-F666-4068-9EB8-CDD8BA7D2D82}"/>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362520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42FC8-7CB3-4FBB-96DA-BC5BCEACE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3F031-9718-4E8C-90A4-2FBF42A3C1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12B0E5-E9FD-465F-8695-B3F08A6DF8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B409F4-E9B4-4D14-8832-63411E76175A}"/>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6" name="Footer Placeholder 5">
            <a:extLst>
              <a:ext uri="{FF2B5EF4-FFF2-40B4-BE49-F238E27FC236}">
                <a16:creationId xmlns:a16="http://schemas.microsoft.com/office/drawing/2014/main" id="{AD64551F-BED4-4F11-89BB-0695714F4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E2120-787E-40F0-A26F-AA825767ADC3}"/>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51657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2E9B-5325-4120-8D8C-CE24821456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A312BE-2101-4AD5-9608-42A756828C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5B16C2-97A7-490A-A225-2749675622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36BD9A-DB8D-4275-9F64-CFA177A96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D7CCC1-DF00-4A8B-939A-7AE377BBB2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B803F-B518-4AF0-8B92-0A95F617B211}"/>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8" name="Footer Placeholder 7">
            <a:extLst>
              <a:ext uri="{FF2B5EF4-FFF2-40B4-BE49-F238E27FC236}">
                <a16:creationId xmlns:a16="http://schemas.microsoft.com/office/drawing/2014/main" id="{4E1E5E9A-897D-4C6B-BD87-E673C0CC6C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471E3C-DD89-4108-98D6-CFF3A0B7BE7C}"/>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227418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C953-2646-430E-9619-E7D154E999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7E18E-690B-45DD-9AB0-621C05A3EEB1}"/>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4" name="Footer Placeholder 3">
            <a:extLst>
              <a:ext uri="{FF2B5EF4-FFF2-40B4-BE49-F238E27FC236}">
                <a16:creationId xmlns:a16="http://schemas.microsoft.com/office/drawing/2014/main" id="{4843045C-D6A6-4E71-95BC-4F6CE52CA3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793739-F80F-4C62-8EB6-15C758C43F01}"/>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335038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0B860-94F8-44E3-BFF0-F3EF1A5CAB77}"/>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3" name="Footer Placeholder 2">
            <a:extLst>
              <a:ext uri="{FF2B5EF4-FFF2-40B4-BE49-F238E27FC236}">
                <a16:creationId xmlns:a16="http://schemas.microsoft.com/office/drawing/2014/main" id="{0BDCD06F-1523-4388-BACC-649E07B56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BC332-79FF-4197-A7B9-49E36DEFFE18}"/>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284778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97EE-7175-43B2-9E43-9EF50E8BB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8B3C2C-1F26-4D2C-8FE1-8220192895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256C18-6516-4D90-B8C3-99D35FE55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A12456-3D49-4495-B91F-F4E4010DB795}"/>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6" name="Footer Placeholder 5">
            <a:extLst>
              <a:ext uri="{FF2B5EF4-FFF2-40B4-BE49-F238E27FC236}">
                <a16:creationId xmlns:a16="http://schemas.microsoft.com/office/drawing/2014/main" id="{FF2FD1DF-719E-4D6E-A43A-9E5FC64FD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B0389-19E3-4641-A69F-A097C86F425A}"/>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666660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DE36-D839-436C-9AB8-5072EA7DF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8B58A1-C53B-4E34-B290-35F265AB5E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40EAD8-C9A1-4CA4-9160-FE28A17F9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6AEF1F-8BC3-4564-87B9-2C1BE91426A3}"/>
              </a:ext>
            </a:extLst>
          </p:cNvPr>
          <p:cNvSpPr>
            <a:spLocks noGrp="1"/>
          </p:cNvSpPr>
          <p:nvPr>
            <p:ph type="dt" sz="half" idx="10"/>
          </p:nvPr>
        </p:nvSpPr>
        <p:spPr/>
        <p:txBody>
          <a:bodyPr/>
          <a:lstStyle/>
          <a:p>
            <a:fld id="{7BB66766-5348-4554-9CB4-C75D13C7941F}" type="datetimeFigureOut">
              <a:rPr lang="en-US" smtClean="0"/>
              <a:t>12/17/2024</a:t>
            </a:fld>
            <a:endParaRPr lang="en-US"/>
          </a:p>
        </p:txBody>
      </p:sp>
      <p:sp>
        <p:nvSpPr>
          <p:cNvPr id="6" name="Footer Placeholder 5">
            <a:extLst>
              <a:ext uri="{FF2B5EF4-FFF2-40B4-BE49-F238E27FC236}">
                <a16:creationId xmlns:a16="http://schemas.microsoft.com/office/drawing/2014/main" id="{20F6A60E-F3FE-4803-95CD-DC67EE812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2E270-91BA-486C-8CD1-0BF0EF4BF1E9}"/>
              </a:ext>
            </a:extLst>
          </p:cNvPr>
          <p:cNvSpPr>
            <a:spLocks noGrp="1"/>
          </p:cNvSpPr>
          <p:nvPr>
            <p:ph type="sldNum" sz="quarter" idx="12"/>
          </p:nvPr>
        </p:nvSpPr>
        <p:spPr/>
        <p:txBody>
          <a:bodyPr/>
          <a:lstStyle/>
          <a:p>
            <a:fld id="{485EAC83-DF4F-4B8D-A7A3-796920BF2104}" type="slidenum">
              <a:rPr lang="en-US" smtClean="0"/>
              <a:t>‹#›</a:t>
            </a:fld>
            <a:endParaRPr lang="en-US"/>
          </a:p>
        </p:txBody>
      </p:sp>
    </p:spTree>
    <p:extLst>
      <p:ext uri="{BB962C8B-B14F-4D97-AF65-F5344CB8AC3E}">
        <p14:creationId xmlns:p14="http://schemas.microsoft.com/office/powerpoint/2010/main" val="63158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D7761-4408-42A8-B82B-9ED0C56A2F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4C4F4B-2A85-4B36-AC75-760D37971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B4A4B-9B0A-47DA-BED7-844BBBF17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66766-5348-4554-9CB4-C75D13C7941F}" type="datetimeFigureOut">
              <a:rPr lang="en-US" smtClean="0"/>
              <a:t>12/17/2024</a:t>
            </a:fld>
            <a:endParaRPr lang="en-US"/>
          </a:p>
        </p:txBody>
      </p:sp>
      <p:sp>
        <p:nvSpPr>
          <p:cNvPr id="5" name="Footer Placeholder 4">
            <a:extLst>
              <a:ext uri="{FF2B5EF4-FFF2-40B4-BE49-F238E27FC236}">
                <a16:creationId xmlns:a16="http://schemas.microsoft.com/office/drawing/2014/main" id="{BAAD940F-F572-4998-AD13-6858D3097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B1C1D2-10E3-4269-BABA-97C14B3BC7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EAC83-DF4F-4B8D-A7A3-796920BF2104}" type="slidenum">
              <a:rPr lang="en-US" smtClean="0"/>
              <a:t>‹#›</a:t>
            </a:fld>
            <a:endParaRPr lang="en-US"/>
          </a:p>
        </p:txBody>
      </p:sp>
    </p:spTree>
    <p:extLst>
      <p:ext uri="{BB962C8B-B14F-4D97-AF65-F5344CB8AC3E}">
        <p14:creationId xmlns:p14="http://schemas.microsoft.com/office/powerpoint/2010/main" val="3319888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8">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r>
              <a:rPr lang="en-US" dirty="0"/>
              <a:t>6/6/2019</a:t>
            </a: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49924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car-fit.or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olicymattersohio.org/files/research/transitfundingfinal.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legislature.ohio.gov/members/district-map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www.acils.com/" TargetMode="External"/><Relationship Id="rId2" Type="http://schemas.openxmlformats.org/officeDocument/2006/relationships/image" Target="../media/image1.jpeg"/><Relationship Id="rId1" Type="http://schemas.openxmlformats.org/officeDocument/2006/relationships/slideLayout" Target="../slideLayouts/slideLayout17.xml"/><Relationship Id="rId4" Type="http://schemas.openxmlformats.org/officeDocument/2006/relationships/hyperlink" Target="mailto:info@acils.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vrpc.org/mobility/survey"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vrpc.org/mobility/demographic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discussion.mvrpc.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BD44AD-3A02-4CC9-8394-C88D3369A113}"/>
              </a:ext>
            </a:extLst>
          </p:cNvPr>
          <p:cNvSpPr/>
          <p:nvPr/>
        </p:nvSpPr>
        <p:spPr>
          <a:xfrm>
            <a:off x="0" y="0"/>
            <a:ext cx="12192000" cy="6858000"/>
          </a:xfrm>
          <a:prstGeom prst="rect">
            <a:avLst/>
          </a:prstGeom>
          <a:solidFill>
            <a:srgbClr val="8A8D4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7CF29B4-BDAC-42D0-B7FB-BB09AF2ED014}"/>
              </a:ext>
            </a:extLst>
          </p:cNvPr>
          <p:cNvSpPr/>
          <p:nvPr/>
        </p:nvSpPr>
        <p:spPr>
          <a:xfrm>
            <a:off x="0" y="2569781"/>
            <a:ext cx="12192000" cy="198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2C5F98-E216-4D4F-8B89-50944F714279}"/>
              </a:ext>
            </a:extLst>
          </p:cNvPr>
          <p:cNvSpPr>
            <a:spLocks noGrp="1"/>
          </p:cNvSpPr>
          <p:nvPr>
            <p:ph type="title"/>
          </p:nvPr>
        </p:nvSpPr>
        <p:spPr>
          <a:xfrm>
            <a:off x="2362200" y="2923348"/>
            <a:ext cx="9144000" cy="1325563"/>
          </a:xfrm>
        </p:spPr>
        <p:txBody>
          <a:bodyPr>
            <a:normAutofit/>
          </a:bodyPr>
          <a:lstStyle/>
          <a:p>
            <a:pPr algn="ctr"/>
            <a:r>
              <a:rPr lang="en-US" b="1" dirty="0"/>
              <a:t>Greater Region Mobility Alliance</a:t>
            </a:r>
            <a:br>
              <a:rPr lang="en-US" b="1" dirty="0"/>
            </a:br>
            <a:r>
              <a:rPr lang="en-US" b="1" dirty="0"/>
              <a:t>December 2024</a:t>
            </a:r>
          </a:p>
        </p:txBody>
      </p:sp>
      <p:pic>
        <p:nvPicPr>
          <p:cNvPr id="6" name="Picture 5">
            <a:extLst>
              <a:ext uri="{FF2B5EF4-FFF2-40B4-BE49-F238E27FC236}">
                <a16:creationId xmlns:a16="http://schemas.microsoft.com/office/drawing/2014/main" id="{2EE3A35D-C561-41F4-B058-7F3F27951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923348"/>
            <a:ext cx="1319128" cy="1274065"/>
          </a:xfrm>
          <a:prstGeom prst="rect">
            <a:avLst/>
          </a:prstGeom>
        </p:spPr>
      </p:pic>
    </p:spTree>
    <p:extLst>
      <p:ext uri="{BB962C8B-B14F-4D97-AF65-F5344CB8AC3E}">
        <p14:creationId xmlns:p14="http://schemas.microsoft.com/office/powerpoint/2010/main" val="3443723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7805F-4540-44C8-B90A-99F166852BA0}"/>
              </a:ext>
            </a:extLst>
          </p:cNvPr>
          <p:cNvGrpSpPr/>
          <p:nvPr/>
        </p:nvGrpSpPr>
        <p:grpSpPr>
          <a:xfrm>
            <a:off x="242047" y="268091"/>
            <a:ext cx="5068290" cy="6329933"/>
            <a:chOff x="836794" y="947290"/>
            <a:chExt cx="4284479" cy="5477700"/>
          </a:xfrm>
        </p:grpSpPr>
        <p:pic>
          <p:nvPicPr>
            <p:cNvPr id="3" name="Picture 2">
              <a:extLst>
                <a:ext uri="{FF2B5EF4-FFF2-40B4-BE49-F238E27FC236}">
                  <a16:creationId xmlns:a16="http://schemas.microsoft.com/office/drawing/2014/main" id="{D2A93B6A-0AA4-49C6-8FF8-4DC7357E238A}"/>
                </a:ext>
              </a:extLst>
            </p:cNvPr>
            <p:cNvPicPr>
              <a:picLocks noChangeAspect="1"/>
            </p:cNvPicPr>
            <p:nvPr/>
          </p:nvPicPr>
          <p:blipFill rotWithShape="1">
            <a:blip r:embed="rId2">
              <a:extLst>
                <a:ext uri="{28A0092B-C50C-407E-A947-70E740481C1C}">
                  <a14:useLocalDpi xmlns:a14="http://schemas.microsoft.com/office/drawing/2010/main" val="0"/>
                </a:ext>
              </a:extLst>
            </a:blip>
            <a:srcRect l="1613" t="1921" r="2459" b="3725"/>
            <a:stretch/>
          </p:blipFill>
          <p:spPr>
            <a:xfrm>
              <a:off x="836794" y="3264309"/>
              <a:ext cx="4284479" cy="3160681"/>
            </a:xfrm>
            <a:prstGeom prst="rect">
              <a:avLst/>
            </a:prstGeom>
          </p:spPr>
        </p:pic>
        <p:pic>
          <p:nvPicPr>
            <p:cNvPr id="5" name="Picture 4">
              <a:extLst>
                <a:ext uri="{FF2B5EF4-FFF2-40B4-BE49-F238E27FC236}">
                  <a16:creationId xmlns:a16="http://schemas.microsoft.com/office/drawing/2014/main" id="{ECD647B5-D433-4D43-8771-39B73FF3DBA4}"/>
                </a:ext>
              </a:extLst>
            </p:cNvPr>
            <p:cNvPicPr>
              <a:picLocks noChangeAspect="1"/>
            </p:cNvPicPr>
            <p:nvPr/>
          </p:nvPicPr>
          <p:blipFill rotWithShape="1">
            <a:blip r:embed="rId3">
              <a:extLst>
                <a:ext uri="{28A0092B-C50C-407E-A947-70E740481C1C}">
                  <a14:useLocalDpi xmlns:a14="http://schemas.microsoft.com/office/drawing/2010/main" val="0"/>
                </a:ext>
              </a:extLst>
            </a:blip>
            <a:srcRect l="2701" t="30846" r="1855" b="2218"/>
            <a:stretch/>
          </p:blipFill>
          <p:spPr>
            <a:xfrm>
              <a:off x="836794" y="947290"/>
              <a:ext cx="4284479" cy="2253560"/>
            </a:xfrm>
            <a:prstGeom prst="rect">
              <a:avLst/>
            </a:prstGeom>
          </p:spPr>
        </p:pic>
      </p:grpSp>
      <p:pic>
        <p:nvPicPr>
          <p:cNvPr id="8202" name="Picture 10" descr="CarFit | AOTA">
            <a:hlinkClick r:id="rId4"/>
            <a:extLst>
              <a:ext uri="{FF2B5EF4-FFF2-40B4-BE49-F238E27FC236}">
                <a16:creationId xmlns:a16="http://schemas.microsoft.com/office/drawing/2014/main" id="{D8F0EB2B-D1BB-4D08-AF11-C930A480E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461" y="2515926"/>
            <a:ext cx="6315573" cy="268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1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s on the horizon? - Irrigation Today">
            <a:extLst>
              <a:ext uri="{FF2B5EF4-FFF2-40B4-BE49-F238E27FC236}">
                <a16:creationId xmlns:a16="http://schemas.microsoft.com/office/drawing/2014/main" id="{EBD8B405-86C9-476C-BEFB-AF7B5EA79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71" y="0"/>
            <a:ext cx="10279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9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CCC18F9-E836-45B6-AD03-3F51E4007AA2}"/>
              </a:ext>
            </a:extLst>
          </p:cNvPr>
          <p:cNvGraphicFramePr/>
          <p:nvPr>
            <p:extLst>
              <p:ext uri="{D42A27DB-BD31-4B8C-83A1-F6EECF244321}">
                <p14:modId xmlns:p14="http://schemas.microsoft.com/office/powerpoint/2010/main" val="1155248626"/>
              </p:ext>
            </p:extLst>
          </p:nvPr>
        </p:nvGraphicFramePr>
        <p:xfrm>
          <a:off x="1237272" y="189848"/>
          <a:ext cx="9717455" cy="647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100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hio Budget Process 2024-25: primer and timeline">
            <a:extLst>
              <a:ext uri="{FF2B5EF4-FFF2-40B4-BE49-F238E27FC236}">
                <a16:creationId xmlns:a16="http://schemas.microsoft.com/office/drawing/2014/main" id="{147B3F9C-E2D6-45DF-99BA-20406F724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75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4A3F5-74B4-4213-B9FA-1A1DED4C5F71}"/>
              </a:ext>
            </a:extLst>
          </p:cNvPr>
          <p:cNvPicPr>
            <a:picLocks noChangeAspect="1"/>
          </p:cNvPicPr>
          <p:nvPr/>
        </p:nvPicPr>
        <p:blipFill>
          <a:blip r:embed="rId3"/>
          <a:stretch>
            <a:fillRect/>
          </a:stretch>
        </p:blipFill>
        <p:spPr>
          <a:xfrm>
            <a:off x="1083449" y="860168"/>
            <a:ext cx="10025101" cy="5585900"/>
          </a:xfrm>
          <a:prstGeom prst="rect">
            <a:avLst/>
          </a:prstGeom>
        </p:spPr>
      </p:pic>
      <p:sp>
        <p:nvSpPr>
          <p:cNvPr id="8" name="TextBox 7">
            <a:extLst>
              <a:ext uri="{FF2B5EF4-FFF2-40B4-BE49-F238E27FC236}">
                <a16:creationId xmlns:a16="http://schemas.microsoft.com/office/drawing/2014/main" id="{08592F1B-D826-4805-A21C-8AC79F114493}"/>
              </a:ext>
            </a:extLst>
          </p:cNvPr>
          <p:cNvSpPr txBox="1"/>
          <p:nvPr/>
        </p:nvSpPr>
        <p:spPr>
          <a:xfrm>
            <a:off x="1083449" y="181099"/>
            <a:ext cx="9493624" cy="461665"/>
          </a:xfrm>
          <a:prstGeom prst="rect">
            <a:avLst/>
          </a:prstGeom>
          <a:noFill/>
        </p:spPr>
        <p:txBody>
          <a:bodyPr wrap="square">
            <a:spAutoFit/>
          </a:bodyPr>
          <a:lstStyle/>
          <a:p>
            <a:pPr algn="ctr"/>
            <a:r>
              <a:rPr lang="en-US" sz="2400" dirty="0">
                <a:hlinkClick r:id="rId4"/>
              </a:rPr>
              <a:t>https://www.policymattersohio.org/files/research/transitfundingfinal.pdf</a:t>
            </a:r>
            <a:r>
              <a:rPr lang="en-US" sz="2400" dirty="0"/>
              <a:t> </a:t>
            </a:r>
          </a:p>
        </p:txBody>
      </p:sp>
    </p:spTree>
    <p:extLst>
      <p:ext uri="{BB962C8B-B14F-4D97-AF65-F5344CB8AC3E}">
        <p14:creationId xmlns:p14="http://schemas.microsoft.com/office/powerpoint/2010/main" val="3902103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5AA3B8-F709-4141-88D1-B352A969AA9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6E0C455-75F4-4317-8021-3280430D07C6}"/>
              </a:ext>
            </a:extLst>
          </p:cNvPr>
          <p:cNvPicPr>
            <a:picLocks noChangeAspect="1"/>
          </p:cNvPicPr>
          <p:nvPr/>
        </p:nvPicPr>
        <p:blipFill>
          <a:blip r:embed="rId2"/>
          <a:stretch>
            <a:fillRect/>
          </a:stretch>
        </p:blipFill>
        <p:spPr>
          <a:xfrm>
            <a:off x="838200" y="950258"/>
            <a:ext cx="11066312" cy="5618671"/>
          </a:xfrm>
          <a:prstGeom prst="rect">
            <a:avLst/>
          </a:prstGeom>
        </p:spPr>
      </p:pic>
      <p:sp>
        <p:nvSpPr>
          <p:cNvPr id="7" name="TextBox 6">
            <a:extLst>
              <a:ext uri="{FF2B5EF4-FFF2-40B4-BE49-F238E27FC236}">
                <a16:creationId xmlns:a16="http://schemas.microsoft.com/office/drawing/2014/main" id="{3209D4D1-5A49-450F-8C1B-257FBCD787FE}"/>
              </a:ext>
            </a:extLst>
          </p:cNvPr>
          <p:cNvSpPr txBox="1"/>
          <p:nvPr/>
        </p:nvSpPr>
        <p:spPr>
          <a:xfrm>
            <a:off x="2519082" y="219372"/>
            <a:ext cx="7360024" cy="461665"/>
          </a:xfrm>
          <a:prstGeom prst="rect">
            <a:avLst/>
          </a:prstGeom>
          <a:noFill/>
        </p:spPr>
        <p:txBody>
          <a:bodyPr wrap="square">
            <a:spAutoFit/>
          </a:bodyPr>
          <a:lstStyle/>
          <a:p>
            <a:r>
              <a:rPr lang="en-US" sz="2400" dirty="0">
                <a:hlinkClick r:id="rId3"/>
              </a:rPr>
              <a:t>https://www.legislature.ohio.gov/members/district-maps</a:t>
            </a:r>
            <a:r>
              <a:rPr lang="en-US" sz="2400" dirty="0"/>
              <a:t> </a:t>
            </a:r>
          </a:p>
        </p:txBody>
      </p:sp>
    </p:spTree>
    <p:extLst>
      <p:ext uri="{BB962C8B-B14F-4D97-AF65-F5344CB8AC3E}">
        <p14:creationId xmlns:p14="http://schemas.microsoft.com/office/powerpoint/2010/main" val="90297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4CBDFA5F-4975-9E07-4EE0-2D3B01E41B11}"/>
              </a:ext>
            </a:extLst>
          </p:cNvPr>
          <p:cNvSpPr txBox="1">
            <a:spLocks noGrp="1"/>
          </p:cNvSpPr>
          <p:nvPr>
            <p:ph type="title" idx="4294967295"/>
          </p:nvPr>
        </p:nvSpPr>
        <p:spPr>
          <a:xfrm>
            <a:off x="462048" y="-729049"/>
            <a:ext cx="3763962" cy="553712"/>
          </a:xfrm>
          <a:prstGeom prst="round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a:ln>
                  <a:noFill/>
                </a:ln>
                <a:solidFill>
                  <a:schemeClr val="tx1"/>
                </a:solidFill>
                <a:effectLst/>
                <a:uLnTx/>
                <a:uFillTx/>
                <a:latin typeface="Source Sans Pro" panose="020B0503030403020204" pitchFamily="34" charset="0"/>
                <a:ea typeface="Source Sans Pro" panose="020B0503030403020204" pitchFamily="34" charset="0"/>
                <a:cs typeface="+mj-cs"/>
              </a:rPr>
              <a:t>Welcome</a:t>
            </a:r>
            <a:endParaRPr kumimoji="0" lang="en-US" sz="2000" b="0" i="0" u="none" strike="noStrike" kern="1200" cap="none" spc="0" normalizeH="0" baseline="0" noProof="0">
              <a:ln>
                <a:noFill/>
              </a:ln>
              <a:solidFill>
                <a:schemeClr val="tx1"/>
              </a:solidFill>
              <a:effectLst/>
              <a:uLnTx/>
              <a:uFillTx/>
              <a:latin typeface="Source Sans Pro" panose="020B0503030403020204" pitchFamily="34" charset="0"/>
              <a:ea typeface="Source Sans Pro" panose="020B0503030403020204" pitchFamily="34" charset="0"/>
              <a:cs typeface="+mj-cs"/>
            </a:endParaRPr>
          </a:p>
        </p:txBody>
      </p:sp>
      <p:pic>
        <p:nvPicPr>
          <p:cNvPr id="2" name="Picture 1" descr="Woman kissing boy on cheek">
            <a:extLst>
              <a:ext uri="{FF2B5EF4-FFF2-40B4-BE49-F238E27FC236}">
                <a16:creationId xmlns:a16="http://schemas.microsoft.com/office/drawing/2014/main" id="{6A078A5E-4756-6EB3-6C45-8B7455E54D95}"/>
              </a:ext>
            </a:extLst>
          </p:cNvPr>
          <p:cNvPicPr>
            <a:picLocks noChangeAspect="1"/>
          </p:cNvPicPr>
          <p:nvPr/>
        </p:nvPicPr>
        <p:blipFill rotWithShape="1">
          <a:blip r:embed="rId3">
            <a:extLst>
              <a:ext uri="{28A0092B-C50C-407E-A947-70E740481C1C}">
                <a14:useLocalDpi xmlns:a14="http://schemas.microsoft.com/office/drawing/2010/main" val="0"/>
              </a:ext>
            </a:extLst>
          </a:blip>
          <a:srcRect l="18132" r="5379" b="-1"/>
          <a:stretch/>
        </p:blipFill>
        <p:spPr>
          <a:xfrm>
            <a:off x="0" y="-6095"/>
            <a:ext cx="7858547" cy="6857988"/>
          </a:xfrm>
          <a:prstGeom prst="rect">
            <a:avLst/>
          </a:prstGeom>
        </p:spPr>
      </p:pic>
      <p:sp>
        <p:nvSpPr>
          <p:cNvPr id="12" name="Rectangle 11">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99146" y="-828761"/>
            <a:ext cx="3177919" cy="1220779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68358" y="1858645"/>
            <a:ext cx="6857998" cy="3152863"/>
          </a:xfrm>
          <a:prstGeom prst="rect">
            <a:avLst/>
          </a:prstGeom>
          <a:gradFill flip="none" rotWithShape="1">
            <a:gsLst>
              <a:gs pos="0">
                <a:schemeClr val="accent5"/>
              </a:gs>
              <a:gs pos="47000">
                <a:schemeClr val="accent2">
                  <a:alpha val="0"/>
                </a:schemeClr>
              </a:gs>
            </a:gsLst>
            <a:lin ang="6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336537A4-07E4-0E22-D14E-018FE569F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2980971" y="-2987065"/>
            <a:ext cx="1632206" cy="7594149"/>
          </a:xfrm>
          <a:prstGeom prst="rect">
            <a:avLst/>
          </a:prstGeom>
          <a:gradFill flip="none" rotWithShape="1">
            <a:gsLst>
              <a:gs pos="0">
                <a:schemeClr val="accent2">
                  <a:alpha val="85000"/>
                </a:schemeClr>
              </a:gs>
              <a:gs pos="42000">
                <a:schemeClr val="accent5">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DF39DD-D69A-31B8-53C1-94595DDDB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045785" y="1311995"/>
            <a:ext cx="3152865" cy="5552081"/>
          </a:xfrm>
          <a:prstGeom prst="rect">
            <a:avLst/>
          </a:prstGeom>
          <a:gradFill flip="none" rotWithShape="1">
            <a:gsLst>
              <a:gs pos="0">
                <a:schemeClr val="accent2">
                  <a:alpha val="83000"/>
                </a:schemeClr>
              </a:gs>
              <a:gs pos="42000">
                <a:schemeClr val="accent5">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09913" y="-314653"/>
            <a:ext cx="2146948" cy="12198354"/>
          </a:xfrm>
          <a:prstGeom prst="rect">
            <a:avLst/>
          </a:prstGeom>
          <a:gradFill>
            <a:gsLst>
              <a:gs pos="0">
                <a:schemeClr val="accent5">
                  <a:lumMod val="75000"/>
                </a:schemeClr>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0D2ED3B-6E90-38C7-6010-18A78F9C5226}"/>
              </a:ext>
              <a:ext uri="{C183D7F6-B498-43B3-948B-1728B52AA6E4}">
                <adec:decorative xmlns:adec="http://schemas.microsoft.com/office/drawing/2017/decorative" val="0"/>
              </a:ext>
            </a:extLst>
          </p:cNvPr>
          <p:cNvSpPr txBox="1">
            <a:spLocks/>
          </p:cNvSpPr>
          <p:nvPr/>
        </p:nvSpPr>
        <p:spPr>
          <a:xfrm>
            <a:off x="8428038" y="5178490"/>
            <a:ext cx="3763962" cy="1403285"/>
          </a:xfrm>
          <a:prstGeom prst="round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lvl="0">
              <a:lnSpc>
                <a:spcPct val="90000"/>
              </a:lnSpc>
              <a:spcBef>
                <a:spcPct val="0"/>
              </a:spcBef>
              <a:spcAft>
                <a:spcPts val="600"/>
              </a:spcAft>
              <a:defRPr/>
            </a:pPr>
            <a:r>
              <a:rPr lang="en-US" sz="2200" b="1" dirty="0">
                <a:solidFill>
                  <a:srgbClr val="0E3F75"/>
                </a:solidFill>
                <a:latin typeface="Source Sans Pro" panose="020B0503030403020204" pitchFamily="34" charset="0"/>
                <a:ea typeface="Source Sans Pro" panose="020B0503030403020204" pitchFamily="34" charset="0"/>
              </a:rPr>
              <a:t>Julia Wagner, OTD, OTR/L, ADAC</a:t>
            </a:r>
          </a:p>
          <a:p>
            <a:pPr lvl="0">
              <a:lnSpc>
                <a:spcPct val="90000"/>
              </a:lnSpc>
              <a:spcBef>
                <a:spcPct val="0"/>
              </a:spcBef>
              <a:spcAft>
                <a:spcPts val="600"/>
              </a:spcAft>
              <a:defRPr/>
            </a:pPr>
            <a:r>
              <a:rPr lang="en-US" sz="2000" b="1" dirty="0">
                <a:solidFill>
                  <a:srgbClr val="0E3F75"/>
                </a:solidFill>
                <a:latin typeface="Source Sans Pro" panose="020B0503030403020204" pitchFamily="34" charset="0"/>
                <a:ea typeface="Source Sans Pro" panose="020B0503030403020204" pitchFamily="34" charset="0"/>
              </a:rPr>
              <a:t>December 10, 2024</a:t>
            </a:r>
          </a:p>
        </p:txBody>
      </p:sp>
      <p:sp>
        <p:nvSpPr>
          <p:cNvPr id="22" name="Rectangle 21">
            <a:extLst>
              <a:ext uri="{FF2B5EF4-FFF2-40B4-BE49-F238E27FC236}">
                <a16:creationId xmlns:a16="http://schemas.microsoft.com/office/drawing/2014/main" id="{1031A9CD-7DCC-4A2F-A3A5-54F91317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897056" y="1541165"/>
            <a:ext cx="6857998" cy="3763479"/>
          </a:xfrm>
          <a:prstGeom prst="rect">
            <a:avLst/>
          </a:prstGeom>
          <a:gradFill flip="none" rotWithShape="1">
            <a:gsLst>
              <a:gs pos="0">
                <a:schemeClr val="accent5">
                  <a:alpha val="95000"/>
                </a:schemeClr>
              </a:gs>
              <a:gs pos="38000">
                <a:schemeClr val="accent2">
                  <a:alpha val="0"/>
                </a:schemeClr>
              </a:gs>
            </a:gsLst>
            <a:lin ang="60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9" name="Picture 8" descr="Opportunities for Ohioans with Disabilities logo">
            <a:extLst>
              <a:ext uri="{FF2B5EF4-FFF2-40B4-BE49-F238E27FC236}">
                <a16:creationId xmlns:a16="http://schemas.microsoft.com/office/drawing/2014/main" id="{03C20825-DE3D-E6D6-F339-2DAAA8BE5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021" y="1299977"/>
            <a:ext cx="3346609" cy="2712333"/>
          </a:xfrm>
          <a:prstGeom prst="rect">
            <a:avLst/>
          </a:prstGeom>
        </p:spPr>
      </p:pic>
    </p:spTree>
    <p:extLst>
      <p:ext uri="{BB962C8B-B14F-4D97-AF65-F5344CB8AC3E}">
        <p14:creationId xmlns:p14="http://schemas.microsoft.com/office/powerpoint/2010/main" val="9913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F46FC3-C913-270F-C390-B740774EDE53}"/>
              </a:ext>
            </a:extLst>
          </p:cNvPr>
          <p:cNvSpPr>
            <a:spLocks noGrp="1"/>
          </p:cNvSpPr>
          <p:nvPr>
            <p:ph type="title"/>
          </p:nvPr>
        </p:nvSpPr>
        <p:spPr>
          <a:xfrm>
            <a:off x="914888" y="-494270"/>
            <a:ext cx="5819248" cy="464648"/>
          </a:xfrm>
        </p:spPr>
        <p:txBody>
          <a:bodyPr>
            <a:normAutofit/>
          </a:bodyPr>
          <a:lstStyle/>
          <a:p>
            <a:r>
              <a:rPr lang="en-US" sz="2400"/>
              <a:t>Opportunities for Ohioans with Disabilities</a:t>
            </a:r>
          </a:p>
        </p:txBody>
      </p:sp>
      <p:pic>
        <p:nvPicPr>
          <p:cNvPr id="2" name="Picture 1">
            <a:extLst>
              <a:ext uri="{FF2B5EF4-FFF2-40B4-BE49-F238E27FC236}">
                <a16:creationId xmlns:a16="http://schemas.microsoft.com/office/drawing/2014/main" id="{CA06AB0B-7159-C814-66D7-9E7C91BC2F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3131" y="283975"/>
            <a:ext cx="3688032" cy="922008"/>
          </a:xfrm>
          <a:prstGeom prst="rect">
            <a:avLst/>
          </a:prstGeom>
        </p:spPr>
      </p:pic>
      <p:sp>
        <p:nvSpPr>
          <p:cNvPr id="21" name="Freeform: Shape 20">
            <a:extLst>
              <a:ext uri="{FF2B5EF4-FFF2-40B4-BE49-F238E27FC236}">
                <a16:creationId xmlns:a16="http://schemas.microsoft.com/office/drawing/2014/main" id="{468A7503-6A00-1534-6664-B87269D722EC}"/>
              </a:ext>
              <a:ext uri="{C183D7F6-B498-43B3-948B-1728B52AA6E4}">
                <adec:decorative xmlns:adec="http://schemas.microsoft.com/office/drawing/2017/decorative" val="1"/>
              </a:ext>
            </a:extLst>
          </p:cNvPr>
          <p:cNvSpPr/>
          <p:nvPr/>
        </p:nvSpPr>
        <p:spPr>
          <a:xfrm flipH="1">
            <a:off x="3648189" y="6479230"/>
            <a:ext cx="1450516" cy="259161"/>
          </a:xfrm>
          <a:custGeom>
            <a:avLst/>
            <a:gdLst>
              <a:gd name="connsiteX0" fmla="*/ 0 w 3097231"/>
              <a:gd name="connsiteY0" fmla="*/ 0 h 553376"/>
              <a:gd name="connsiteX1" fmla="*/ 3097231 w 3097231"/>
              <a:gd name="connsiteY1" fmla="*/ 0 h 553376"/>
              <a:gd name="connsiteX2" fmla="*/ 2740687 w 3097231"/>
              <a:gd name="connsiteY2" fmla="*/ 353487 h 553376"/>
              <a:gd name="connsiteX3" fmla="*/ 2529878 w 3097231"/>
              <a:gd name="connsiteY3" fmla="*/ 553376 h 553376"/>
              <a:gd name="connsiteX4" fmla="*/ 469951 w 3097231"/>
              <a:gd name="connsiteY4" fmla="*/ 553376 h 553376"/>
              <a:gd name="connsiteX5" fmla="*/ 469951 w 3097231"/>
              <a:gd name="connsiteY5" fmla="*/ 548580 h 553376"/>
              <a:gd name="connsiteX6" fmla="*/ 414705 w 3097231"/>
              <a:gd name="connsiteY6" fmla="*/ 539729 h 553376"/>
              <a:gd name="connsiteX7" fmla="*/ 35651 w 3097231"/>
              <a:gd name="connsiteY7" fmla="*/ 140367 h 55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7231" h="553376">
                <a:moveTo>
                  <a:pt x="0" y="0"/>
                </a:moveTo>
                <a:lnTo>
                  <a:pt x="3097231" y="0"/>
                </a:lnTo>
                <a:lnTo>
                  <a:pt x="2740687" y="353487"/>
                </a:lnTo>
                <a:lnTo>
                  <a:pt x="2529878" y="553376"/>
                </a:lnTo>
                <a:lnTo>
                  <a:pt x="469951" y="553376"/>
                </a:lnTo>
                <a:lnTo>
                  <a:pt x="469951" y="548580"/>
                </a:lnTo>
                <a:lnTo>
                  <a:pt x="414705" y="539729"/>
                </a:lnTo>
                <a:cubicBezTo>
                  <a:pt x="239205" y="497243"/>
                  <a:pt x="107200" y="347738"/>
                  <a:pt x="35651" y="140367"/>
                </a:cubicBezTo>
                <a:close/>
              </a:path>
            </a:pathLst>
          </a:custGeom>
          <a:gradFill>
            <a:gsLst>
              <a:gs pos="0">
                <a:schemeClr val="bg1">
                  <a:lumMod val="75000"/>
                </a:schemeClr>
              </a:gs>
              <a:gs pos="50000">
                <a:schemeClr val="bg1">
                  <a:lumMod val="65000"/>
                </a:schemeClr>
              </a:gs>
              <a:gs pos="75000">
                <a:schemeClr val="bg1">
                  <a:lumMod val="50000"/>
                </a:schemeClr>
              </a:gs>
              <a:gs pos="95000">
                <a:schemeClr val="tx1">
                  <a:lumMod val="50000"/>
                  <a:lumOff val="50000"/>
                </a:schemeClr>
              </a:gs>
            </a:gsLst>
            <a:lin ang="5400000" scaled="1"/>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E12A8D7-0545-E1A5-211E-DA4853298120}"/>
              </a:ext>
              <a:ext uri="{C183D7F6-B498-43B3-948B-1728B52AA6E4}">
                <adec:decorative xmlns:adec="http://schemas.microsoft.com/office/drawing/2017/decorative" val="1"/>
              </a:ext>
            </a:extLst>
          </p:cNvPr>
          <p:cNvSpPr/>
          <p:nvPr/>
        </p:nvSpPr>
        <p:spPr>
          <a:xfrm>
            <a:off x="4200894" y="5108207"/>
            <a:ext cx="3311711" cy="1558984"/>
          </a:xfrm>
          <a:custGeom>
            <a:avLst/>
            <a:gdLst>
              <a:gd name="connsiteX0" fmla="*/ 253813 w 3237123"/>
              <a:gd name="connsiteY0" fmla="*/ 0 h 1523860"/>
              <a:gd name="connsiteX1" fmla="*/ 2983311 w 3237123"/>
              <a:gd name="connsiteY1" fmla="*/ 0 h 1523860"/>
              <a:gd name="connsiteX2" fmla="*/ 2993390 w 3237123"/>
              <a:gd name="connsiteY2" fmla="*/ 1016 h 1523860"/>
              <a:gd name="connsiteX3" fmla="*/ 3180201 w 3237123"/>
              <a:gd name="connsiteY3" fmla="*/ 1016 h 1523860"/>
              <a:gd name="connsiteX4" fmla="*/ 3237123 w 3237123"/>
              <a:gd name="connsiteY4" fmla="*/ 57938 h 1523860"/>
              <a:gd name="connsiteX5" fmla="*/ 3237123 w 3237123"/>
              <a:gd name="connsiteY5" fmla="*/ 253812 h 1523860"/>
              <a:gd name="connsiteX6" fmla="*/ 3237123 w 3237123"/>
              <a:gd name="connsiteY6" fmla="*/ 1269031 h 1523860"/>
              <a:gd name="connsiteX7" fmla="*/ 3237123 w 3237123"/>
              <a:gd name="connsiteY7" fmla="*/ 1466937 h 1523860"/>
              <a:gd name="connsiteX8" fmla="*/ 3180201 w 3237123"/>
              <a:gd name="connsiteY8" fmla="*/ 1523859 h 1523860"/>
              <a:gd name="connsiteX9" fmla="*/ 2952522 w 3237123"/>
              <a:gd name="connsiteY9" fmla="*/ 1523859 h 1523860"/>
              <a:gd name="connsiteX10" fmla="*/ 2947490 w 3237123"/>
              <a:gd name="connsiteY10" fmla="*/ 1522843 h 1523860"/>
              <a:gd name="connsiteX11" fmla="*/ 289639 w 3237123"/>
              <a:gd name="connsiteY11" fmla="*/ 1522843 h 1523860"/>
              <a:gd name="connsiteX12" fmla="*/ 284601 w 3237123"/>
              <a:gd name="connsiteY12" fmla="*/ 1523860 h 1523860"/>
              <a:gd name="connsiteX13" fmla="*/ 56922 w 3237123"/>
              <a:gd name="connsiteY13" fmla="*/ 1523860 h 1523860"/>
              <a:gd name="connsiteX14" fmla="*/ 0 w 3237123"/>
              <a:gd name="connsiteY14" fmla="*/ 1466938 h 1523860"/>
              <a:gd name="connsiteX15" fmla="*/ 0 w 3237123"/>
              <a:gd name="connsiteY15" fmla="*/ 57939 h 1523860"/>
              <a:gd name="connsiteX16" fmla="*/ 56922 w 3237123"/>
              <a:gd name="connsiteY16" fmla="*/ 1017 h 1523860"/>
              <a:gd name="connsiteX17" fmla="*/ 243725 w 3237123"/>
              <a:gd name="connsiteY17" fmla="*/ 1017 h 15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7123" h="1523860">
                <a:moveTo>
                  <a:pt x="253813" y="0"/>
                </a:moveTo>
                <a:lnTo>
                  <a:pt x="2983311" y="0"/>
                </a:lnTo>
                <a:lnTo>
                  <a:pt x="2993390" y="1016"/>
                </a:lnTo>
                <a:lnTo>
                  <a:pt x="3180201" y="1016"/>
                </a:lnTo>
                <a:cubicBezTo>
                  <a:pt x="3211638" y="1016"/>
                  <a:pt x="3237123" y="26501"/>
                  <a:pt x="3237123" y="57938"/>
                </a:cubicBezTo>
                <a:lnTo>
                  <a:pt x="3237123" y="253812"/>
                </a:lnTo>
                <a:lnTo>
                  <a:pt x="3237123" y="1269031"/>
                </a:lnTo>
                <a:lnTo>
                  <a:pt x="3237123" y="1466937"/>
                </a:lnTo>
                <a:cubicBezTo>
                  <a:pt x="3237123" y="1498374"/>
                  <a:pt x="3211638" y="1523859"/>
                  <a:pt x="3180201" y="1523859"/>
                </a:cubicBezTo>
                <a:lnTo>
                  <a:pt x="2952522" y="1523859"/>
                </a:lnTo>
                <a:lnTo>
                  <a:pt x="2947490" y="1522843"/>
                </a:lnTo>
                <a:lnTo>
                  <a:pt x="289639" y="1522843"/>
                </a:lnTo>
                <a:lnTo>
                  <a:pt x="284601" y="1523860"/>
                </a:lnTo>
                <a:lnTo>
                  <a:pt x="56922" y="1523860"/>
                </a:lnTo>
                <a:cubicBezTo>
                  <a:pt x="25485" y="1523860"/>
                  <a:pt x="0" y="1498375"/>
                  <a:pt x="0" y="1466938"/>
                </a:cubicBezTo>
                <a:lnTo>
                  <a:pt x="0" y="57939"/>
                </a:lnTo>
                <a:cubicBezTo>
                  <a:pt x="0" y="26502"/>
                  <a:pt x="25485" y="1017"/>
                  <a:pt x="56922" y="1017"/>
                </a:cubicBezTo>
                <a:lnTo>
                  <a:pt x="243725" y="1017"/>
                </a:lnTo>
                <a:close/>
              </a:path>
            </a:pathLst>
          </a:custGeom>
          <a:solidFill>
            <a:srgbClr val="7DA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043B529-DF7B-97E5-7CA4-358C4CFCDFB6}"/>
              </a:ext>
              <a:ext uri="{C183D7F6-B498-43B3-948B-1728B52AA6E4}">
                <adec:decorative xmlns:adec="http://schemas.microsoft.com/office/drawing/2017/decorative" val="1"/>
              </a:ext>
            </a:extLst>
          </p:cNvPr>
          <p:cNvSpPr/>
          <p:nvPr/>
        </p:nvSpPr>
        <p:spPr>
          <a:xfrm>
            <a:off x="484830" y="3177882"/>
            <a:ext cx="3335157" cy="1758276"/>
          </a:xfrm>
          <a:custGeom>
            <a:avLst/>
            <a:gdLst>
              <a:gd name="connsiteX0" fmla="*/ 253813 w 3237123"/>
              <a:gd name="connsiteY0" fmla="*/ 0 h 1523860"/>
              <a:gd name="connsiteX1" fmla="*/ 2983311 w 3237123"/>
              <a:gd name="connsiteY1" fmla="*/ 0 h 1523860"/>
              <a:gd name="connsiteX2" fmla="*/ 2993390 w 3237123"/>
              <a:gd name="connsiteY2" fmla="*/ 1016 h 1523860"/>
              <a:gd name="connsiteX3" fmla="*/ 3180201 w 3237123"/>
              <a:gd name="connsiteY3" fmla="*/ 1016 h 1523860"/>
              <a:gd name="connsiteX4" fmla="*/ 3237123 w 3237123"/>
              <a:gd name="connsiteY4" fmla="*/ 57938 h 1523860"/>
              <a:gd name="connsiteX5" fmla="*/ 3237123 w 3237123"/>
              <a:gd name="connsiteY5" fmla="*/ 253812 h 1523860"/>
              <a:gd name="connsiteX6" fmla="*/ 3237123 w 3237123"/>
              <a:gd name="connsiteY6" fmla="*/ 1269031 h 1523860"/>
              <a:gd name="connsiteX7" fmla="*/ 3237123 w 3237123"/>
              <a:gd name="connsiteY7" fmla="*/ 1466937 h 1523860"/>
              <a:gd name="connsiteX8" fmla="*/ 3180201 w 3237123"/>
              <a:gd name="connsiteY8" fmla="*/ 1523859 h 1523860"/>
              <a:gd name="connsiteX9" fmla="*/ 2952522 w 3237123"/>
              <a:gd name="connsiteY9" fmla="*/ 1523859 h 1523860"/>
              <a:gd name="connsiteX10" fmla="*/ 2947490 w 3237123"/>
              <a:gd name="connsiteY10" fmla="*/ 1522843 h 1523860"/>
              <a:gd name="connsiteX11" fmla="*/ 289639 w 3237123"/>
              <a:gd name="connsiteY11" fmla="*/ 1522843 h 1523860"/>
              <a:gd name="connsiteX12" fmla="*/ 284601 w 3237123"/>
              <a:gd name="connsiteY12" fmla="*/ 1523860 h 1523860"/>
              <a:gd name="connsiteX13" fmla="*/ 56922 w 3237123"/>
              <a:gd name="connsiteY13" fmla="*/ 1523860 h 1523860"/>
              <a:gd name="connsiteX14" fmla="*/ 0 w 3237123"/>
              <a:gd name="connsiteY14" fmla="*/ 1466938 h 1523860"/>
              <a:gd name="connsiteX15" fmla="*/ 0 w 3237123"/>
              <a:gd name="connsiteY15" fmla="*/ 57939 h 1523860"/>
              <a:gd name="connsiteX16" fmla="*/ 56922 w 3237123"/>
              <a:gd name="connsiteY16" fmla="*/ 1017 h 1523860"/>
              <a:gd name="connsiteX17" fmla="*/ 243725 w 3237123"/>
              <a:gd name="connsiteY17" fmla="*/ 1017 h 15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7123" h="1523860">
                <a:moveTo>
                  <a:pt x="253813" y="0"/>
                </a:moveTo>
                <a:lnTo>
                  <a:pt x="2983311" y="0"/>
                </a:lnTo>
                <a:lnTo>
                  <a:pt x="2993390" y="1016"/>
                </a:lnTo>
                <a:lnTo>
                  <a:pt x="3180201" y="1016"/>
                </a:lnTo>
                <a:cubicBezTo>
                  <a:pt x="3211638" y="1016"/>
                  <a:pt x="3237123" y="26501"/>
                  <a:pt x="3237123" y="57938"/>
                </a:cubicBezTo>
                <a:lnTo>
                  <a:pt x="3237123" y="253812"/>
                </a:lnTo>
                <a:lnTo>
                  <a:pt x="3237123" y="1269031"/>
                </a:lnTo>
                <a:lnTo>
                  <a:pt x="3237123" y="1466937"/>
                </a:lnTo>
                <a:cubicBezTo>
                  <a:pt x="3237123" y="1498374"/>
                  <a:pt x="3211638" y="1523859"/>
                  <a:pt x="3180201" y="1523859"/>
                </a:cubicBezTo>
                <a:lnTo>
                  <a:pt x="2952522" y="1523859"/>
                </a:lnTo>
                <a:lnTo>
                  <a:pt x="2947490" y="1522843"/>
                </a:lnTo>
                <a:lnTo>
                  <a:pt x="289639" y="1522843"/>
                </a:lnTo>
                <a:lnTo>
                  <a:pt x="284601" y="1523860"/>
                </a:lnTo>
                <a:lnTo>
                  <a:pt x="56922" y="1523860"/>
                </a:lnTo>
                <a:cubicBezTo>
                  <a:pt x="25485" y="1523860"/>
                  <a:pt x="0" y="1498375"/>
                  <a:pt x="0" y="1466938"/>
                </a:cubicBezTo>
                <a:lnTo>
                  <a:pt x="0" y="57939"/>
                </a:lnTo>
                <a:cubicBezTo>
                  <a:pt x="0" y="26502"/>
                  <a:pt x="25485" y="1017"/>
                  <a:pt x="56922" y="1017"/>
                </a:cubicBezTo>
                <a:lnTo>
                  <a:pt x="243725" y="1017"/>
                </a:lnTo>
                <a:close/>
              </a:path>
            </a:pathLst>
          </a:custGeom>
          <a:solidFill>
            <a:srgbClr val="5E5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10">
            <a:extLst>
              <a:ext uri="{FF2B5EF4-FFF2-40B4-BE49-F238E27FC236}">
                <a16:creationId xmlns:a16="http://schemas.microsoft.com/office/drawing/2014/main" id="{B8FC481F-0FBF-8C0D-56E1-22910CEF71B5}"/>
              </a:ext>
            </a:extLst>
          </p:cNvPr>
          <p:cNvSpPr txBox="1">
            <a:spLocks noChangeArrowheads="1"/>
          </p:cNvSpPr>
          <p:nvPr/>
        </p:nvSpPr>
        <p:spPr bwMode="auto">
          <a:xfrm>
            <a:off x="709517" y="3606607"/>
            <a:ext cx="2911197" cy="1169551"/>
          </a:xfrm>
          <a:prstGeom prst="rect">
            <a:avLst/>
          </a:prstGeom>
          <a:noFill/>
          <a:ln w="9525">
            <a:noFill/>
            <a:miter lim="800000"/>
            <a:headEnd/>
            <a:tailEnd/>
          </a:ln>
        </p:spPr>
        <p:txBody>
          <a:bodyPr wrap="square" lIns="60960" tIns="30480" rIns="60960" bIns="30480" anchor="t">
            <a:spAutoFit/>
          </a:bodyPr>
          <a:lstStyle/>
          <a:p>
            <a:pPr algn="ctr"/>
            <a:r>
              <a:rPr lang="en-US" sz="2400">
                <a:solidFill>
                  <a:schemeClr val="bg1"/>
                </a:solidFill>
                <a:latin typeface="Source Sans Pro" panose="020B0503030403020204" pitchFamily="34" charset="0"/>
                <a:ea typeface="Source Sans Pro" panose="020B0503030403020204" pitchFamily="34" charset="0"/>
              </a:rPr>
              <a:t>Employer and Innovation Services (EIS)</a:t>
            </a:r>
            <a:endParaRPr lang="en-US">
              <a:solidFill>
                <a:schemeClr val="bg1"/>
              </a:solidFill>
              <a:latin typeface="Source Sans Pro" panose="020B0503030403020204" pitchFamily="34" charset="0"/>
              <a:ea typeface="Source Sans Pro" panose="020B0503030403020204" pitchFamily="34" charset="0"/>
              <a:cs typeface="Calibri" panose="020F0502020204030204"/>
            </a:endParaRPr>
          </a:p>
        </p:txBody>
      </p:sp>
      <p:sp>
        <p:nvSpPr>
          <p:cNvPr id="32" name="Freeform: Shape 31">
            <a:extLst>
              <a:ext uri="{FF2B5EF4-FFF2-40B4-BE49-F238E27FC236}">
                <a16:creationId xmlns:a16="http://schemas.microsoft.com/office/drawing/2014/main" id="{BD006E16-0AEC-E730-53EC-890F7BFA0F88}"/>
              </a:ext>
              <a:ext uri="{C183D7F6-B498-43B3-948B-1728B52AA6E4}">
                <adec:decorative xmlns:adec="http://schemas.microsoft.com/office/drawing/2017/decorative" val="1"/>
              </a:ext>
            </a:extLst>
          </p:cNvPr>
          <p:cNvSpPr>
            <a:spLocks noChangeAspect="1"/>
          </p:cNvSpPr>
          <p:nvPr/>
        </p:nvSpPr>
        <p:spPr>
          <a:xfrm rot="10800000">
            <a:off x="874987" y="3010560"/>
            <a:ext cx="2743200" cy="509854"/>
          </a:xfrm>
          <a:custGeom>
            <a:avLst/>
            <a:gdLst>
              <a:gd name="connsiteX0" fmla="*/ 3023014 w 3023014"/>
              <a:gd name="connsiteY0" fmla="*/ 561860 h 561860"/>
              <a:gd name="connsiteX1" fmla="*/ 0 w 3023014"/>
              <a:gd name="connsiteY1" fmla="*/ 561860 h 561860"/>
              <a:gd name="connsiteX2" fmla="*/ 0 w 3023014"/>
              <a:gd name="connsiteY2" fmla="*/ 154236 h 561860"/>
              <a:gd name="connsiteX3" fmla="*/ 1396919 w 3023014"/>
              <a:gd name="connsiteY3" fmla="*/ 154236 h 561860"/>
              <a:gd name="connsiteX4" fmla="*/ 1511507 w 3023014"/>
              <a:gd name="connsiteY4" fmla="*/ 0 h 561860"/>
              <a:gd name="connsiteX5" fmla="*/ 1626095 w 3023014"/>
              <a:gd name="connsiteY5" fmla="*/ 154236 h 561860"/>
              <a:gd name="connsiteX6" fmla="*/ 3023014 w 3023014"/>
              <a:gd name="connsiteY6" fmla="*/ 154236 h 5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014" h="561860">
                <a:moveTo>
                  <a:pt x="3023014" y="561860"/>
                </a:moveTo>
                <a:lnTo>
                  <a:pt x="0" y="561860"/>
                </a:lnTo>
                <a:lnTo>
                  <a:pt x="0" y="154236"/>
                </a:lnTo>
                <a:lnTo>
                  <a:pt x="1396919" y="154236"/>
                </a:lnTo>
                <a:lnTo>
                  <a:pt x="1511507" y="0"/>
                </a:lnTo>
                <a:lnTo>
                  <a:pt x="1626095" y="154236"/>
                </a:lnTo>
                <a:lnTo>
                  <a:pt x="3023014" y="154236"/>
                </a:lnTo>
                <a:close/>
              </a:path>
            </a:pathLst>
          </a:custGeom>
          <a:solidFill>
            <a:srgbClr val="DAD5D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10">
            <a:extLst>
              <a:ext uri="{FF2B5EF4-FFF2-40B4-BE49-F238E27FC236}">
                <a16:creationId xmlns:a16="http://schemas.microsoft.com/office/drawing/2014/main" id="{D54CA9BD-AC39-4A4D-680A-D14CA7FDF5ED}"/>
              </a:ext>
              <a:ext uri="{C183D7F6-B498-43B3-948B-1728B52AA6E4}">
                <adec:decorative xmlns:adec="http://schemas.microsoft.com/office/drawing/2017/decorative" val="1"/>
              </a:ext>
            </a:extLst>
          </p:cNvPr>
          <p:cNvSpPr txBox="1">
            <a:spLocks noChangeArrowheads="1"/>
          </p:cNvSpPr>
          <p:nvPr/>
        </p:nvSpPr>
        <p:spPr bwMode="auto">
          <a:xfrm>
            <a:off x="1054419" y="3048241"/>
            <a:ext cx="2353555" cy="307777"/>
          </a:xfrm>
          <a:prstGeom prst="rect">
            <a:avLst/>
          </a:prstGeom>
          <a:solidFill>
            <a:srgbClr val="DAD5D1"/>
          </a:solidFill>
          <a:ln w="9525">
            <a:noFill/>
            <a:miter lim="800000"/>
            <a:headEnd/>
            <a:tailEnd/>
          </a:ln>
        </p:spPr>
        <p:txBody>
          <a:bodyPr wrap="square" lIns="60960" tIns="30480" rIns="60960" bIns="30480">
            <a:spAutoFit/>
          </a:bodyPr>
          <a:lstStyle/>
          <a:p>
            <a:pPr algn="ctr"/>
            <a:endParaRPr lang="en-US" sz="1600">
              <a:solidFill>
                <a:schemeClr val="bg1"/>
              </a:solidFill>
              <a:latin typeface="Bernard MT Condensed" panose="02050806060905020404" pitchFamily="18" charset="0"/>
            </a:endParaRPr>
          </a:p>
        </p:txBody>
      </p:sp>
      <p:sp>
        <p:nvSpPr>
          <p:cNvPr id="34" name="Freeform: Shape 33">
            <a:extLst>
              <a:ext uri="{FF2B5EF4-FFF2-40B4-BE49-F238E27FC236}">
                <a16:creationId xmlns:a16="http://schemas.microsoft.com/office/drawing/2014/main" id="{0480B5A9-A16F-F50E-AB71-50DDB2A0E513}"/>
              </a:ext>
              <a:ext uri="{C183D7F6-B498-43B3-948B-1728B52AA6E4}">
                <adec:decorative xmlns:adec="http://schemas.microsoft.com/office/drawing/2017/decorative" val="1"/>
              </a:ext>
            </a:extLst>
          </p:cNvPr>
          <p:cNvSpPr>
            <a:spLocks noChangeAspect="1"/>
          </p:cNvSpPr>
          <p:nvPr/>
        </p:nvSpPr>
        <p:spPr>
          <a:xfrm rot="13500000" flipH="1">
            <a:off x="365618" y="1795259"/>
            <a:ext cx="1160975" cy="1825663"/>
          </a:xfrm>
          <a:custGeom>
            <a:avLst/>
            <a:gdLst>
              <a:gd name="connsiteX0" fmla="*/ 2466213 w 2478986"/>
              <a:gd name="connsiteY0" fmla="*/ 2711088 h 3898264"/>
              <a:gd name="connsiteX1" fmla="*/ 2430504 w 2478986"/>
              <a:gd name="connsiteY1" fmla="*/ 2746764 h 3898264"/>
              <a:gd name="connsiteX2" fmla="*/ 2429300 w 2478986"/>
              <a:gd name="connsiteY2" fmla="*/ 2747397 h 3898264"/>
              <a:gd name="connsiteX3" fmla="*/ 2232676 w 2478986"/>
              <a:gd name="connsiteY3" fmla="*/ 2943843 h 3898264"/>
              <a:gd name="connsiteX4" fmla="*/ 2232088 w 2478986"/>
              <a:gd name="connsiteY4" fmla="*/ 2943255 h 3898264"/>
              <a:gd name="connsiteX5" fmla="*/ 1323559 w 2478986"/>
              <a:gd name="connsiteY5" fmla="*/ 3851784 h 3898264"/>
              <a:gd name="connsiteX6" fmla="*/ 1318869 w 2478986"/>
              <a:gd name="connsiteY6" fmla="*/ 3851921 h 3898264"/>
              <a:gd name="connsiteX7" fmla="*/ 1308326 w 2478986"/>
              <a:gd name="connsiteY7" fmla="*/ 3864816 h 3898264"/>
              <a:gd name="connsiteX8" fmla="*/ 1146649 w 2478986"/>
              <a:gd name="connsiteY8" fmla="*/ 3864744 h 3898264"/>
              <a:gd name="connsiteX9" fmla="*/ 1140450 w 2478986"/>
              <a:gd name="connsiteY9" fmla="*/ 3857149 h 3898264"/>
              <a:gd name="connsiteX10" fmla="*/ 1137063 w 2478986"/>
              <a:gd name="connsiteY10" fmla="*/ 3857248 h 3898264"/>
              <a:gd name="connsiteX11" fmla="*/ 181482 w 2478986"/>
              <a:gd name="connsiteY11" fmla="*/ 2901670 h 3898264"/>
              <a:gd name="connsiteX12" fmla="*/ 180710 w 2478986"/>
              <a:gd name="connsiteY12" fmla="*/ 2902441 h 3898264"/>
              <a:gd name="connsiteX13" fmla="*/ 27250 w 2478986"/>
              <a:gd name="connsiteY13" fmla="*/ 2748841 h 3898264"/>
              <a:gd name="connsiteX14" fmla="*/ 28597 w 2478986"/>
              <a:gd name="connsiteY14" fmla="*/ 2747495 h 3898264"/>
              <a:gd name="connsiteX15" fmla="*/ 17239 w 2478986"/>
              <a:gd name="connsiteY15" fmla="*/ 2733577 h 3898264"/>
              <a:gd name="connsiteX16" fmla="*/ 30727 w 2478986"/>
              <a:gd name="connsiteY16" fmla="*/ 2601819 h 3898264"/>
              <a:gd name="connsiteX17" fmla="*/ 65405 w 2478986"/>
              <a:gd name="connsiteY17" fmla="*/ 2578815 h 3898264"/>
              <a:gd name="connsiteX18" fmla="*/ 65735 w 2478986"/>
              <a:gd name="connsiteY18" fmla="*/ 2578718 h 3898264"/>
              <a:gd name="connsiteX19" fmla="*/ 299194 w 2478986"/>
              <a:gd name="connsiteY19" fmla="*/ 2576140 h 3898264"/>
              <a:gd name="connsiteX20" fmla="*/ 299175 w 2478986"/>
              <a:gd name="connsiteY20" fmla="*/ 2574473 h 3898264"/>
              <a:gd name="connsiteX21" fmla="*/ 540932 w 2478986"/>
              <a:gd name="connsiteY21" fmla="*/ 2574472 h 3898264"/>
              <a:gd name="connsiteX22" fmla="*/ 540932 w 2478986"/>
              <a:gd name="connsiteY22" fmla="*/ 2314888 h 3898264"/>
              <a:gd name="connsiteX23" fmla="*/ 544291 w 2478986"/>
              <a:gd name="connsiteY23" fmla="*/ 1609303 h 3898264"/>
              <a:gd name="connsiteX24" fmla="*/ 547804 w 2478986"/>
              <a:gd name="connsiteY24" fmla="*/ 1405807 h 3898264"/>
              <a:gd name="connsiteX25" fmla="*/ 555072 w 2478986"/>
              <a:gd name="connsiteY25" fmla="*/ 1385472 h 3898264"/>
              <a:gd name="connsiteX26" fmla="*/ 588895 w 2478986"/>
              <a:gd name="connsiteY26" fmla="*/ 1326407 h 3898264"/>
              <a:gd name="connsiteX27" fmla="*/ 1916508 w 2478986"/>
              <a:gd name="connsiteY27" fmla="*/ 0 h 3898264"/>
              <a:gd name="connsiteX28" fmla="*/ 1916508 w 2478986"/>
              <a:gd name="connsiteY28" fmla="*/ 987609 h 3898264"/>
              <a:gd name="connsiteX29" fmla="*/ 1914225 w 2478986"/>
              <a:gd name="connsiteY29" fmla="*/ 987621 h 3898264"/>
              <a:gd name="connsiteX30" fmla="*/ 1914225 w 2478986"/>
              <a:gd name="connsiteY30" fmla="*/ 2574472 h 3898264"/>
              <a:gd name="connsiteX31" fmla="*/ 2241092 w 2478986"/>
              <a:gd name="connsiteY31" fmla="*/ 2574472 h 3898264"/>
              <a:gd name="connsiteX32" fmla="*/ 2418997 w 2478986"/>
              <a:gd name="connsiteY32" fmla="*/ 2576429 h 3898264"/>
              <a:gd name="connsiteX33" fmla="*/ 2432163 w 2478986"/>
              <a:gd name="connsiteY33" fmla="*/ 2582167 h 3898264"/>
              <a:gd name="connsiteX34" fmla="*/ 2451113 w 2478986"/>
              <a:gd name="connsiteY34" fmla="*/ 2596890 h 3898264"/>
              <a:gd name="connsiteX35" fmla="*/ 2471994 w 2478986"/>
              <a:gd name="connsiteY35" fmla="*/ 2700115 h 3898264"/>
              <a:gd name="connsiteX36" fmla="*/ 2469652 w 2478986"/>
              <a:gd name="connsiteY36" fmla="*/ 2704561 h 3898264"/>
              <a:gd name="connsiteX37" fmla="*/ 2470913 w 2478986"/>
              <a:gd name="connsiteY37" fmla="*/ 2705822 h 3898264"/>
              <a:gd name="connsiteX38" fmla="*/ 2466847 w 2478986"/>
              <a:gd name="connsiteY38" fmla="*/ 2709885 h 38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78986" h="3898264">
                <a:moveTo>
                  <a:pt x="2466213" y="2711088"/>
                </a:moveTo>
                <a:lnTo>
                  <a:pt x="2430504" y="2746764"/>
                </a:lnTo>
                <a:lnTo>
                  <a:pt x="2429300" y="2747397"/>
                </a:lnTo>
                <a:lnTo>
                  <a:pt x="2232676" y="2943843"/>
                </a:lnTo>
                <a:lnTo>
                  <a:pt x="2232088" y="2943255"/>
                </a:lnTo>
                <a:lnTo>
                  <a:pt x="1323559" y="3851784"/>
                </a:lnTo>
                <a:lnTo>
                  <a:pt x="1318869" y="3851921"/>
                </a:lnTo>
                <a:lnTo>
                  <a:pt x="1308326" y="3864816"/>
                </a:lnTo>
                <a:cubicBezTo>
                  <a:pt x="1263660" y="3909442"/>
                  <a:pt x="1191274" y="3909409"/>
                  <a:pt x="1146649" y="3864744"/>
                </a:cubicBezTo>
                <a:lnTo>
                  <a:pt x="1140450" y="3857149"/>
                </a:lnTo>
                <a:lnTo>
                  <a:pt x="1137063" y="3857248"/>
                </a:lnTo>
                <a:lnTo>
                  <a:pt x="181482" y="2901670"/>
                </a:lnTo>
                <a:lnTo>
                  <a:pt x="180710" y="2902441"/>
                </a:lnTo>
                <a:lnTo>
                  <a:pt x="27250" y="2748841"/>
                </a:lnTo>
                <a:lnTo>
                  <a:pt x="28597" y="2747495"/>
                </a:lnTo>
                <a:lnTo>
                  <a:pt x="17239" y="2733577"/>
                </a:lnTo>
                <a:cubicBezTo>
                  <a:pt x="-9600" y="2692888"/>
                  <a:pt x="-5098" y="2637613"/>
                  <a:pt x="30727" y="2601819"/>
                </a:cubicBezTo>
                <a:cubicBezTo>
                  <a:pt x="40964" y="2591593"/>
                  <a:pt x="52788" y="2583925"/>
                  <a:pt x="65405" y="2578815"/>
                </a:cubicBezTo>
                <a:lnTo>
                  <a:pt x="65735" y="2578718"/>
                </a:lnTo>
                <a:lnTo>
                  <a:pt x="299194" y="2576140"/>
                </a:lnTo>
                <a:lnTo>
                  <a:pt x="299175" y="2574473"/>
                </a:lnTo>
                <a:lnTo>
                  <a:pt x="540932" y="2574472"/>
                </a:lnTo>
                <a:lnTo>
                  <a:pt x="540932" y="2314888"/>
                </a:lnTo>
                <a:lnTo>
                  <a:pt x="544291" y="1609303"/>
                </a:lnTo>
                <a:lnTo>
                  <a:pt x="547804" y="1405807"/>
                </a:lnTo>
                <a:lnTo>
                  <a:pt x="555072" y="1385472"/>
                </a:lnTo>
                <a:lnTo>
                  <a:pt x="588895" y="1326407"/>
                </a:lnTo>
                <a:lnTo>
                  <a:pt x="1916508" y="0"/>
                </a:lnTo>
                <a:lnTo>
                  <a:pt x="1916508" y="987609"/>
                </a:lnTo>
                <a:lnTo>
                  <a:pt x="1914225" y="987621"/>
                </a:lnTo>
                <a:lnTo>
                  <a:pt x="1914225" y="2574472"/>
                </a:lnTo>
                <a:lnTo>
                  <a:pt x="2241092" y="2574472"/>
                </a:lnTo>
                <a:lnTo>
                  <a:pt x="2418997" y="2576429"/>
                </a:lnTo>
                <a:lnTo>
                  <a:pt x="2432163" y="2582167"/>
                </a:lnTo>
                <a:cubicBezTo>
                  <a:pt x="2438927" y="2586167"/>
                  <a:pt x="2445303" y="2591074"/>
                  <a:pt x="2451113" y="2596890"/>
                </a:cubicBezTo>
                <a:cubicBezTo>
                  <a:pt x="2479004" y="2624807"/>
                  <a:pt x="2485962" y="2665717"/>
                  <a:pt x="2471994" y="2700115"/>
                </a:cubicBezTo>
                <a:lnTo>
                  <a:pt x="2469652" y="2704561"/>
                </a:lnTo>
                <a:lnTo>
                  <a:pt x="2470913" y="2705822"/>
                </a:lnTo>
                <a:lnTo>
                  <a:pt x="2466847" y="2709885"/>
                </a:lnTo>
                <a:close/>
              </a:path>
            </a:pathLst>
          </a:custGeom>
          <a:solidFill>
            <a:schemeClr val="bg1">
              <a:lumMod val="7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8E32B14-740D-4C8B-0A74-A1DAF4A95A49}"/>
              </a:ext>
              <a:ext uri="{C183D7F6-B498-43B3-948B-1728B52AA6E4}">
                <adec:decorative xmlns:adec="http://schemas.microsoft.com/office/drawing/2017/decorative" val="1"/>
              </a:ext>
            </a:extLst>
          </p:cNvPr>
          <p:cNvSpPr/>
          <p:nvPr/>
        </p:nvSpPr>
        <p:spPr>
          <a:xfrm rot="5400000" flipH="1">
            <a:off x="-13563" y="3166923"/>
            <a:ext cx="1053254" cy="64322"/>
          </a:xfrm>
          <a:custGeom>
            <a:avLst/>
            <a:gdLst>
              <a:gd name="connsiteX0" fmla="*/ 544245 w 2248972"/>
              <a:gd name="connsiteY0" fmla="*/ 0 h 137344"/>
              <a:gd name="connsiteX1" fmla="*/ 2248972 w 2248972"/>
              <a:gd name="connsiteY1" fmla="*/ 0 h 137344"/>
              <a:gd name="connsiteX2" fmla="*/ 2130690 w 2248972"/>
              <a:gd name="connsiteY2" fmla="*/ 114371 h 137344"/>
              <a:gd name="connsiteX3" fmla="*/ 2065969 w 2248972"/>
              <a:gd name="connsiteY3" fmla="*/ 131990 h 137344"/>
              <a:gd name="connsiteX4" fmla="*/ 1937742 w 2248972"/>
              <a:gd name="connsiteY4" fmla="*/ 131991 h 137344"/>
              <a:gd name="connsiteX5" fmla="*/ 1937742 w 2248972"/>
              <a:gd name="connsiteY5" fmla="*/ 137344 h 137344"/>
              <a:gd name="connsiteX6" fmla="*/ 0 w 2248972"/>
              <a:gd name="connsiteY6" fmla="*/ 137344 h 137344"/>
              <a:gd name="connsiteX7" fmla="*/ 0 w 2248972"/>
              <a:gd name="connsiteY7" fmla="*/ 112375 h 137344"/>
              <a:gd name="connsiteX8" fmla="*/ 8626 w 2248972"/>
              <a:gd name="connsiteY8" fmla="*/ 113283 h 137344"/>
              <a:gd name="connsiteX9" fmla="*/ 172782 w 2248972"/>
              <a:gd name="connsiteY9" fmla="*/ 85143 h 137344"/>
              <a:gd name="connsiteX10" fmla="*/ 288553 w 2248972"/>
              <a:gd name="connsiteY10" fmla="*/ 18855 h 137344"/>
              <a:gd name="connsiteX11" fmla="*/ 304440 w 2248972"/>
              <a:gd name="connsiteY11" fmla="*/ 4184 h 137344"/>
              <a:gd name="connsiteX12" fmla="*/ 539714 w 2248972"/>
              <a:gd name="connsiteY12" fmla="*/ 4184 h 13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972" h="137344">
                <a:moveTo>
                  <a:pt x="544245" y="0"/>
                </a:moveTo>
                <a:lnTo>
                  <a:pt x="2248972" y="0"/>
                </a:lnTo>
                <a:lnTo>
                  <a:pt x="2130690" y="114371"/>
                </a:lnTo>
                <a:lnTo>
                  <a:pt x="2065969" y="131990"/>
                </a:lnTo>
                <a:lnTo>
                  <a:pt x="1937742" y="131991"/>
                </a:lnTo>
                <a:lnTo>
                  <a:pt x="1937742" y="137344"/>
                </a:lnTo>
                <a:lnTo>
                  <a:pt x="0" y="137344"/>
                </a:lnTo>
                <a:lnTo>
                  <a:pt x="0" y="112375"/>
                </a:lnTo>
                <a:lnTo>
                  <a:pt x="8626" y="113283"/>
                </a:lnTo>
                <a:cubicBezTo>
                  <a:pt x="64906" y="114294"/>
                  <a:pt x="120050" y="105229"/>
                  <a:pt x="172782" y="85143"/>
                </a:cubicBezTo>
                <a:cubicBezTo>
                  <a:pt x="214968" y="69075"/>
                  <a:pt x="253614" y="46714"/>
                  <a:pt x="288553" y="18855"/>
                </a:cubicBezTo>
                <a:lnTo>
                  <a:pt x="304440" y="4184"/>
                </a:lnTo>
                <a:lnTo>
                  <a:pt x="539714" y="4184"/>
                </a:lnTo>
                <a:close/>
              </a:path>
            </a:pathLst>
          </a:custGeom>
          <a:gradFill>
            <a:gsLst>
              <a:gs pos="0">
                <a:srgbClr val="BFBFBF"/>
              </a:gs>
              <a:gs pos="50000">
                <a:srgbClr val="ABABAB"/>
              </a:gs>
              <a:gs pos="75000">
                <a:srgbClr val="979797"/>
              </a:gs>
              <a:gs pos="95000">
                <a:srgbClr val="8383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CB678FC-C12F-8F07-A791-B4FC9985D1D1}"/>
              </a:ext>
              <a:ext uri="{C183D7F6-B498-43B3-948B-1728B52AA6E4}">
                <adec:decorative xmlns:adec="http://schemas.microsoft.com/office/drawing/2017/decorative" val="1"/>
              </a:ext>
            </a:extLst>
          </p:cNvPr>
          <p:cNvGrpSpPr/>
          <p:nvPr/>
        </p:nvGrpSpPr>
        <p:grpSpPr>
          <a:xfrm>
            <a:off x="3333012" y="5397949"/>
            <a:ext cx="1533634" cy="1825663"/>
            <a:chOff x="719507" y="3665989"/>
            <a:chExt cx="3274710" cy="3898264"/>
          </a:xfrm>
          <a:effectLst>
            <a:outerShdw blurRad="63500" sx="102000" sy="102000" algn="ctr" rotWithShape="0">
              <a:prstClr val="black">
                <a:alpha val="40000"/>
              </a:prstClr>
            </a:outerShdw>
          </a:effectLst>
        </p:grpSpPr>
        <p:sp>
          <p:nvSpPr>
            <p:cNvPr id="37" name="Freeform: Shape 36">
              <a:extLst>
                <a:ext uri="{FF2B5EF4-FFF2-40B4-BE49-F238E27FC236}">
                  <a16:creationId xmlns:a16="http://schemas.microsoft.com/office/drawing/2014/main" id="{D6A0B863-7852-2D5A-FE06-865C34857A1B}"/>
                </a:ext>
              </a:extLst>
            </p:cNvPr>
            <p:cNvSpPr>
              <a:spLocks noChangeAspect="1"/>
            </p:cNvSpPr>
            <p:nvPr/>
          </p:nvSpPr>
          <p:spPr>
            <a:xfrm rot="8101562" flipH="1">
              <a:off x="719507" y="3665989"/>
              <a:ext cx="2478985" cy="3898264"/>
            </a:xfrm>
            <a:custGeom>
              <a:avLst/>
              <a:gdLst>
                <a:gd name="connsiteX0" fmla="*/ 2466213 w 2478986"/>
                <a:gd name="connsiteY0" fmla="*/ 2711088 h 3898264"/>
                <a:gd name="connsiteX1" fmla="*/ 2430504 w 2478986"/>
                <a:gd name="connsiteY1" fmla="*/ 2746764 h 3898264"/>
                <a:gd name="connsiteX2" fmla="*/ 2429300 w 2478986"/>
                <a:gd name="connsiteY2" fmla="*/ 2747397 h 3898264"/>
                <a:gd name="connsiteX3" fmla="*/ 2232676 w 2478986"/>
                <a:gd name="connsiteY3" fmla="*/ 2943843 h 3898264"/>
                <a:gd name="connsiteX4" fmla="*/ 2232088 w 2478986"/>
                <a:gd name="connsiteY4" fmla="*/ 2943255 h 3898264"/>
                <a:gd name="connsiteX5" fmla="*/ 1323559 w 2478986"/>
                <a:gd name="connsiteY5" fmla="*/ 3851784 h 3898264"/>
                <a:gd name="connsiteX6" fmla="*/ 1318869 w 2478986"/>
                <a:gd name="connsiteY6" fmla="*/ 3851921 h 3898264"/>
                <a:gd name="connsiteX7" fmla="*/ 1308326 w 2478986"/>
                <a:gd name="connsiteY7" fmla="*/ 3864816 h 3898264"/>
                <a:gd name="connsiteX8" fmla="*/ 1146649 w 2478986"/>
                <a:gd name="connsiteY8" fmla="*/ 3864744 h 3898264"/>
                <a:gd name="connsiteX9" fmla="*/ 1140450 w 2478986"/>
                <a:gd name="connsiteY9" fmla="*/ 3857149 h 3898264"/>
                <a:gd name="connsiteX10" fmla="*/ 1137063 w 2478986"/>
                <a:gd name="connsiteY10" fmla="*/ 3857248 h 3898264"/>
                <a:gd name="connsiteX11" fmla="*/ 181482 w 2478986"/>
                <a:gd name="connsiteY11" fmla="*/ 2901670 h 3898264"/>
                <a:gd name="connsiteX12" fmla="*/ 180710 w 2478986"/>
                <a:gd name="connsiteY12" fmla="*/ 2902441 h 3898264"/>
                <a:gd name="connsiteX13" fmla="*/ 27250 w 2478986"/>
                <a:gd name="connsiteY13" fmla="*/ 2748841 h 3898264"/>
                <a:gd name="connsiteX14" fmla="*/ 28597 w 2478986"/>
                <a:gd name="connsiteY14" fmla="*/ 2747495 h 3898264"/>
                <a:gd name="connsiteX15" fmla="*/ 17239 w 2478986"/>
                <a:gd name="connsiteY15" fmla="*/ 2733577 h 3898264"/>
                <a:gd name="connsiteX16" fmla="*/ 30727 w 2478986"/>
                <a:gd name="connsiteY16" fmla="*/ 2601819 h 3898264"/>
                <a:gd name="connsiteX17" fmla="*/ 65405 w 2478986"/>
                <a:gd name="connsiteY17" fmla="*/ 2578815 h 3898264"/>
                <a:gd name="connsiteX18" fmla="*/ 65735 w 2478986"/>
                <a:gd name="connsiteY18" fmla="*/ 2578718 h 3898264"/>
                <a:gd name="connsiteX19" fmla="*/ 299194 w 2478986"/>
                <a:gd name="connsiteY19" fmla="*/ 2576140 h 3898264"/>
                <a:gd name="connsiteX20" fmla="*/ 299175 w 2478986"/>
                <a:gd name="connsiteY20" fmla="*/ 2574473 h 3898264"/>
                <a:gd name="connsiteX21" fmla="*/ 540932 w 2478986"/>
                <a:gd name="connsiteY21" fmla="*/ 2574472 h 3898264"/>
                <a:gd name="connsiteX22" fmla="*/ 540932 w 2478986"/>
                <a:gd name="connsiteY22" fmla="*/ 2314888 h 3898264"/>
                <a:gd name="connsiteX23" fmla="*/ 544291 w 2478986"/>
                <a:gd name="connsiteY23" fmla="*/ 1609303 h 3898264"/>
                <a:gd name="connsiteX24" fmla="*/ 547804 w 2478986"/>
                <a:gd name="connsiteY24" fmla="*/ 1405807 h 3898264"/>
                <a:gd name="connsiteX25" fmla="*/ 555072 w 2478986"/>
                <a:gd name="connsiteY25" fmla="*/ 1385472 h 3898264"/>
                <a:gd name="connsiteX26" fmla="*/ 588895 w 2478986"/>
                <a:gd name="connsiteY26" fmla="*/ 1326407 h 3898264"/>
                <a:gd name="connsiteX27" fmla="*/ 1916508 w 2478986"/>
                <a:gd name="connsiteY27" fmla="*/ 0 h 3898264"/>
                <a:gd name="connsiteX28" fmla="*/ 1916508 w 2478986"/>
                <a:gd name="connsiteY28" fmla="*/ 987609 h 3898264"/>
                <a:gd name="connsiteX29" fmla="*/ 1914225 w 2478986"/>
                <a:gd name="connsiteY29" fmla="*/ 987621 h 3898264"/>
                <a:gd name="connsiteX30" fmla="*/ 1914225 w 2478986"/>
                <a:gd name="connsiteY30" fmla="*/ 2574472 h 3898264"/>
                <a:gd name="connsiteX31" fmla="*/ 2241092 w 2478986"/>
                <a:gd name="connsiteY31" fmla="*/ 2574472 h 3898264"/>
                <a:gd name="connsiteX32" fmla="*/ 2418997 w 2478986"/>
                <a:gd name="connsiteY32" fmla="*/ 2576429 h 3898264"/>
                <a:gd name="connsiteX33" fmla="*/ 2432163 w 2478986"/>
                <a:gd name="connsiteY33" fmla="*/ 2582167 h 3898264"/>
                <a:gd name="connsiteX34" fmla="*/ 2451113 w 2478986"/>
                <a:gd name="connsiteY34" fmla="*/ 2596890 h 3898264"/>
                <a:gd name="connsiteX35" fmla="*/ 2471994 w 2478986"/>
                <a:gd name="connsiteY35" fmla="*/ 2700115 h 3898264"/>
                <a:gd name="connsiteX36" fmla="*/ 2469652 w 2478986"/>
                <a:gd name="connsiteY36" fmla="*/ 2704561 h 3898264"/>
                <a:gd name="connsiteX37" fmla="*/ 2470913 w 2478986"/>
                <a:gd name="connsiteY37" fmla="*/ 2705822 h 3898264"/>
                <a:gd name="connsiteX38" fmla="*/ 2466847 w 2478986"/>
                <a:gd name="connsiteY38" fmla="*/ 2709885 h 38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78986" h="3898264">
                  <a:moveTo>
                    <a:pt x="2466213" y="2711088"/>
                  </a:moveTo>
                  <a:lnTo>
                    <a:pt x="2430504" y="2746764"/>
                  </a:lnTo>
                  <a:lnTo>
                    <a:pt x="2429300" y="2747397"/>
                  </a:lnTo>
                  <a:lnTo>
                    <a:pt x="2232676" y="2943843"/>
                  </a:lnTo>
                  <a:lnTo>
                    <a:pt x="2232088" y="2943255"/>
                  </a:lnTo>
                  <a:lnTo>
                    <a:pt x="1323559" y="3851784"/>
                  </a:lnTo>
                  <a:lnTo>
                    <a:pt x="1318869" y="3851921"/>
                  </a:lnTo>
                  <a:lnTo>
                    <a:pt x="1308326" y="3864816"/>
                  </a:lnTo>
                  <a:cubicBezTo>
                    <a:pt x="1263660" y="3909442"/>
                    <a:pt x="1191274" y="3909409"/>
                    <a:pt x="1146649" y="3864744"/>
                  </a:cubicBezTo>
                  <a:lnTo>
                    <a:pt x="1140450" y="3857149"/>
                  </a:lnTo>
                  <a:lnTo>
                    <a:pt x="1137063" y="3857248"/>
                  </a:lnTo>
                  <a:lnTo>
                    <a:pt x="181482" y="2901670"/>
                  </a:lnTo>
                  <a:lnTo>
                    <a:pt x="180710" y="2902441"/>
                  </a:lnTo>
                  <a:lnTo>
                    <a:pt x="27250" y="2748841"/>
                  </a:lnTo>
                  <a:lnTo>
                    <a:pt x="28597" y="2747495"/>
                  </a:lnTo>
                  <a:lnTo>
                    <a:pt x="17239" y="2733577"/>
                  </a:lnTo>
                  <a:cubicBezTo>
                    <a:pt x="-9600" y="2692888"/>
                    <a:pt x="-5098" y="2637613"/>
                    <a:pt x="30727" y="2601819"/>
                  </a:cubicBezTo>
                  <a:cubicBezTo>
                    <a:pt x="40964" y="2591593"/>
                    <a:pt x="52788" y="2583925"/>
                    <a:pt x="65405" y="2578815"/>
                  </a:cubicBezTo>
                  <a:lnTo>
                    <a:pt x="65735" y="2578718"/>
                  </a:lnTo>
                  <a:lnTo>
                    <a:pt x="299194" y="2576140"/>
                  </a:lnTo>
                  <a:lnTo>
                    <a:pt x="299175" y="2574473"/>
                  </a:lnTo>
                  <a:lnTo>
                    <a:pt x="540932" y="2574472"/>
                  </a:lnTo>
                  <a:lnTo>
                    <a:pt x="540932" y="2314888"/>
                  </a:lnTo>
                  <a:lnTo>
                    <a:pt x="544291" y="1609303"/>
                  </a:lnTo>
                  <a:lnTo>
                    <a:pt x="547804" y="1405807"/>
                  </a:lnTo>
                  <a:lnTo>
                    <a:pt x="555072" y="1385472"/>
                  </a:lnTo>
                  <a:lnTo>
                    <a:pt x="588895" y="1326407"/>
                  </a:lnTo>
                  <a:lnTo>
                    <a:pt x="1916508" y="0"/>
                  </a:lnTo>
                  <a:lnTo>
                    <a:pt x="1916508" y="987609"/>
                  </a:lnTo>
                  <a:lnTo>
                    <a:pt x="1914225" y="987621"/>
                  </a:lnTo>
                  <a:lnTo>
                    <a:pt x="1914225" y="2574472"/>
                  </a:lnTo>
                  <a:lnTo>
                    <a:pt x="2241092" y="2574472"/>
                  </a:lnTo>
                  <a:lnTo>
                    <a:pt x="2418997" y="2576429"/>
                  </a:lnTo>
                  <a:lnTo>
                    <a:pt x="2432163" y="2582167"/>
                  </a:lnTo>
                  <a:cubicBezTo>
                    <a:pt x="2438927" y="2586167"/>
                    <a:pt x="2445303" y="2591074"/>
                    <a:pt x="2451113" y="2596890"/>
                  </a:cubicBezTo>
                  <a:cubicBezTo>
                    <a:pt x="2479004" y="2624807"/>
                    <a:pt x="2485962" y="2665717"/>
                    <a:pt x="2471994" y="2700115"/>
                  </a:cubicBezTo>
                  <a:lnTo>
                    <a:pt x="2469652" y="2704561"/>
                  </a:lnTo>
                  <a:lnTo>
                    <a:pt x="2470913" y="2705822"/>
                  </a:lnTo>
                  <a:lnTo>
                    <a:pt x="2466847" y="2709885"/>
                  </a:lnTo>
                  <a:close/>
                </a:path>
              </a:pathLst>
            </a:custGeom>
            <a:solidFill>
              <a:schemeClr val="bg1">
                <a:lumMod val="7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B484F0E-BA8B-105B-7E3E-3D24E654C28E}"/>
                </a:ext>
              </a:extLst>
            </p:cNvPr>
            <p:cNvSpPr/>
            <p:nvPr/>
          </p:nvSpPr>
          <p:spPr>
            <a:xfrm flipH="1">
              <a:off x="1745243" y="6383494"/>
              <a:ext cx="2248974" cy="137344"/>
            </a:xfrm>
            <a:custGeom>
              <a:avLst/>
              <a:gdLst>
                <a:gd name="connsiteX0" fmla="*/ 544245 w 2248972"/>
                <a:gd name="connsiteY0" fmla="*/ 0 h 137344"/>
                <a:gd name="connsiteX1" fmla="*/ 2248972 w 2248972"/>
                <a:gd name="connsiteY1" fmla="*/ 0 h 137344"/>
                <a:gd name="connsiteX2" fmla="*/ 2130690 w 2248972"/>
                <a:gd name="connsiteY2" fmla="*/ 114371 h 137344"/>
                <a:gd name="connsiteX3" fmla="*/ 2065969 w 2248972"/>
                <a:gd name="connsiteY3" fmla="*/ 131990 h 137344"/>
                <a:gd name="connsiteX4" fmla="*/ 1937742 w 2248972"/>
                <a:gd name="connsiteY4" fmla="*/ 131991 h 137344"/>
                <a:gd name="connsiteX5" fmla="*/ 1937742 w 2248972"/>
                <a:gd name="connsiteY5" fmla="*/ 137344 h 137344"/>
                <a:gd name="connsiteX6" fmla="*/ 0 w 2248972"/>
                <a:gd name="connsiteY6" fmla="*/ 137344 h 137344"/>
                <a:gd name="connsiteX7" fmla="*/ 0 w 2248972"/>
                <a:gd name="connsiteY7" fmla="*/ 112375 h 137344"/>
                <a:gd name="connsiteX8" fmla="*/ 8626 w 2248972"/>
                <a:gd name="connsiteY8" fmla="*/ 113283 h 137344"/>
                <a:gd name="connsiteX9" fmla="*/ 172782 w 2248972"/>
                <a:gd name="connsiteY9" fmla="*/ 85143 h 137344"/>
                <a:gd name="connsiteX10" fmla="*/ 288553 w 2248972"/>
                <a:gd name="connsiteY10" fmla="*/ 18855 h 137344"/>
                <a:gd name="connsiteX11" fmla="*/ 304440 w 2248972"/>
                <a:gd name="connsiteY11" fmla="*/ 4184 h 137344"/>
                <a:gd name="connsiteX12" fmla="*/ 539714 w 2248972"/>
                <a:gd name="connsiteY12" fmla="*/ 4184 h 13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972" h="137344">
                  <a:moveTo>
                    <a:pt x="544245" y="0"/>
                  </a:moveTo>
                  <a:lnTo>
                    <a:pt x="2248972" y="0"/>
                  </a:lnTo>
                  <a:lnTo>
                    <a:pt x="2130690" y="114371"/>
                  </a:lnTo>
                  <a:lnTo>
                    <a:pt x="2065969" y="131990"/>
                  </a:lnTo>
                  <a:lnTo>
                    <a:pt x="1937742" y="131991"/>
                  </a:lnTo>
                  <a:lnTo>
                    <a:pt x="1937742" y="137344"/>
                  </a:lnTo>
                  <a:lnTo>
                    <a:pt x="0" y="137344"/>
                  </a:lnTo>
                  <a:lnTo>
                    <a:pt x="0" y="112375"/>
                  </a:lnTo>
                  <a:lnTo>
                    <a:pt x="8626" y="113283"/>
                  </a:lnTo>
                  <a:cubicBezTo>
                    <a:pt x="64906" y="114294"/>
                    <a:pt x="120050" y="105229"/>
                    <a:pt x="172782" y="85143"/>
                  </a:cubicBezTo>
                  <a:cubicBezTo>
                    <a:pt x="214968" y="69075"/>
                    <a:pt x="253614" y="46714"/>
                    <a:pt x="288553" y="18855"/>
                  </a:cubicBezTo>
                  <a:lnTo>
                    <a:pt x="304440" y="4184"/>
                  </a:lnTo>
                  <a:lnTo>
                    <a:pt x="539714" y="4184"/>
                  </a:lnTo>
                  <a:close/>
                </a:path>
              </a:pathLst>
            </a:custGeom>
            <a:gradFill>
              <a:gsLst>
                <a:gs pos="0">
                  <a:srgbClr val="BFBFBF"/>
                </a:gs>
                <a:gs pos="50000">
                  <a:srgbClr val="ABABAB"/>
                </a:gs>
                <a:gs pos="75000">
                  <a:srgbClr val="979797"/>
                </a:gs>
                <a:gs pos="95000">
                  <a:srgbClr val="8383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descr="Division of Disability Determination (DDD)">
            <a:extLst>
              <a:ext uri="{FF2B5EF4-FFF2-40B4-BE49-F238E27FC236}">
                <a16:creationId xmlns:a16="http://schemas.microsoft.com/office/drawing/2014/main" id="{EC48EA54-7F9F-B4DF-7686-5ABF36E5DBB5}"/>
              </a:ext>
              <a:ext uri="{C183D7F6-B498-43B3-948B-1728B52AA6E4}">
                <adec:decorative xmlns:adec="http://schemas.microsoft.com/office/drawing/2017/decorative" val="0"/>
              </a:ext>
            </a:extLst>
          </p:cNvPr>
          <p:cNvGrpSpPr/>
          <p:nvPr/>
        </p:nvGrpSpPr>
        <p:grpSpPr>
          <a:xfrm>
            <a:off x="4241203" y="956746"/>
            <a:ext cx="3380002" cy="1903201"/>
            <a:chOff x="2642179" y="2091369"/>
            <a:chExt cx="3380002" cy="1903201"/>
          </a:xfrm>
          <a:solidFill>
            <a:srgbClr val="C02436"/>
          </a:solidFill>
        </p:grpSpPr>
        <p:grpSp>
          <p:nvGrpSpPr>
            <p:cNvPr id="4" name="Group 3">
              <a:extLst>
                <a:ext uri="{FF2B5EF4-FFF2-40B4-BE49-F238E27FC236}">
                  <a16:creationId xmlns:a16="http://schemas.microsoft.com/office/drawing/2014/main" id="{9F231B24-56F6-E934-3E00-67B8CABE64AB}"/>
                </a:ext>
                <a:ext uri="{C183D7F6-B498-43B3-948B-1728B52AA6E4}">
                  <adec:decorative xmlns:adec="http://schemas.microsoft.com/office/drawing/2017/decorative" val="1"/>
                </a:ext>
              </a:extLst>
            </p:cNvPr>
            <p:cNvGrpSpPr>
              <a:grpSpLocks noChangeAspect="1"/>
            </p:cNvGrpSpPr>
            <p:nvPr/>
          </p:nvGrpSpPr>
          <p:grpSpPr>
            <a:xfrm>
              <a:off x="2642179" y="2091369"/>
              <a:ext cx="3380002" cy="1903201"/>
              <a:chOff x="802764" y="1081722"/>
              <a:chExt cx="9871980" cy="4711655"/>
            </a:xfrm>
            <a:grpFill/>
            <a:effectLst>
              <a:outerShdw blurRad="63500" sx="102000" sy="102000" algn="ctr" rotWithShape="0">
                <a:prstClr val="black">
                  <a:alpha val="40000"/>
                </a:prstClr>
              </a:outerShdw>
            </a:effectLst>
          </p:grpSpPr>
          <p:sp>
            <p:nvSpPr>
              <p:cNvPr id="9" name="Freeform: Shape 8">
                <a:extLst>
                  <a:ext uri="{FF2B5EF4-FFF2-40B4-BE49-F238E27FC236}">
                    <a16:creationId xmlns:a16="http://schemas.microsoft.com/office/drawing/2014/main" id="{B650842F-6A48-48B8-1137-8B21FBD1C30B}"/>
                  </a:ext>
                </a:extLst>
              </p:cNvPr>
              <p:cNvSpPr/>
              <p:nvPr/>
            </p:nvSpPr>
            <p:spPr>
              <a:xfrm>
                <a:off x="802764" y="1081722"/>
                <a:ext cx="9871980" cy="4711655"/>
              </a:xfrm>
              <a:custGeom>
                <a:avLst/>
                <a:gdLst>
                  <a:gd name="connsiteX0" fmla="*/ 9571677 w 9871980"/>
                  <a:gd name="connsiteY0" fmla="*/ 550 h 4711655"/>
                  <a:gd name="connsiteX1" fmla="*/ 9774099 w 9871980"/>
                  <a:gd name="connsiteY1" fmla="*/ 83872 h 4711655"/>
                  <a:gd name="connsiteX2" fmla="*/ 9870623 w 9871980"/>
                  <a:gd name="connsiteY2" fmla="*/ 358654 h 4711655"/>
                  <a:gd name="connsiteX3" fmla="*/ 9865945 w 9871980"/>
                  <a:gd name="connsiteY3" fmla="*/ 376199 h 4711655"/>
                  <a:gd name="connsiteX4" fmla="*/ 9865945 w 9871980"/>
                  <a:gd name="connsiteY4" fmla="*/ 914057 h 4711655"/>
                  <a:gd name="connsiteX5" fmla="*/ 9865945 w 9871980"/>
                  <a:gd name="connsiteY5" fmla="*/ 3947536 h 4711655"/>
                  <a:gd name="connsiteX6" fmla="*/ 9865945 w 9871980"/>
                  <a:gd name="connsiteY6" fmla="*/ 4538880 h 4711655"/>
                  <a:gd name="connsiteX7" fmla="*/ 9695862 w 9871980"/>
                  <a:gd name="connsiteY7" fmla="*/ 4708963 h 4711655"/>
                  <a:gd name="connsiteX8" fmla="*/ 9015557 w 9871980"/>
                  <a:gd name="connsiteY8" fmla="*/ 4708963 h 4711655"/>
                  <a:gd name="connsiteX9" fmla="*/ 9000522 w 9871980"/>
                  <a:gd name="connsiteY9" fmla="*/ 4705927 h 4711655"/>
                  <a:gd name="connsiteX10" fmla="*/ 1058863 w 9871980"/>
                  <a:gd name="connsiteY10" fmla="*/ 4705927 h 4711655"/>
                  <a:gd name="connsiteX11" fmla="*/ 1043809 w 9871980"/>
                  <a:gd name="connsiteY11" fmla="*/ 4708966 h 4711655"/>
                  <a:gd name="connsiteX12" fmla="*/ 363504 w 9871980"/>
                  <a:gd name="connsiteY12" fmla="*/ 4708966 h 4711655"/>
                  <a:gd name="connsiteX13" fmla="*/ 362713 w 9871980"/>
                  <a:gd name="connsiteY13" fmla="*/ 4708806 h 4711655"/>
                  <a:gd name="connsiteX14" fmla="*/ 300303 w 9871980"/>
                  <a:gd name="connsiteY14" fmla="*/ 4711655 h 4711655"/>
                  <a:gd name="connsiteX15" fmla="*/ 97881 w 9871980"/>
                  <a:gd name="connsiteY15" fmla="*/ 4628333 h 4711655"/>
                  <a:gd name="connsiteX16" fmla="*/ 144954 w 9871980"/>
                  <a:gd name="connsiteY16" fmla="*/ 4044726 h 4711655"/>
                  <a:gd name="connsiteX17" fmla="*/ 193421 w 9871980"/>
                  <a:gd name="connsiteY17" fmla="*/ 4000905 h 4711655"/>
                  <a:gd name="connsiteX18" fmla="*/ 193421 w 9871980"/>
                  <a:gd name="connsiteY18" fmla="*/ 328788 h 4711655"/>
                  <a:gd name="connsiteX19" fmla="*/ 363504 w 9871980"/>
                  <a:gd name="connsiteY19" fmla="*/ 158705 h 4711655"/>
                  <a:gd name="connsiteX20" fmla="*/ 921672 w 9871980"/>
                  <a:gd name="connsiteY20" fmla="*/ 158705 h 4711655"/>
                  <a:gd name="connsiteX21" fmla="*/ 951815 w 9871980"/>
                  <a:gd name="connsiteY21" fmla="*/ 155666 h 4711655"/>
                  <a:gd name="connsiteX22" fmla="*/ 9107555 w 9871980"/>
                  <a:gd name="connsiteY22" fmla="*/ 155666 h 4711655"/>
                  <a:gd name="connsiteX23" fmla="*/ 9137671 w 9871980"/>
                  <a:gd name="connsiteY23" fmla="*/ 158702 h 4711655"/>
                  <a:gd name="connsiteX24" fmla="*/ 9202528 w 9871980"/>
                  <a:gd name="connsiteY24" fmla="*/ 158702 h 4711655"/>
                  <a:gd name="connsiteX25" fmla="*/ 9262963 w 9871980"/>
                  <a:gd name="connsiteY25" fmla="*/ 104060 h 4711655"/>
                  <a:gd name="connsiteX26" fmla="*/ 9571677 w 9871980"/>
                  <a:gd name="connsiteY26" fmla="*/ 550 h 471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71980" h="4711655">
                    <a:moveTo>
                      <a:pt x="9571677" y="550"/>
                    </a:moveTo>
                    <a:cubicBezTo>
                      <a:pt x="9647972" y="4670"/>
                      <a:pt x="9718943" y="31948"/>
                      <a:pt x="9774099" y="83872"/>
                    </a:cubicBezTo>
                    <a:cubicBezTo>
                      <a:pt x="9847640" y="153104"/>
                      <a:pt x="9879142" y="253042"/>
                      <a:pt x="9870623" y="358654"/>
                    </a:cubicBezTo>
                    <a:lnTo>
                      <a:pt x="9865945" y="376199"/>
                    </a:lnTo>
                    <a:lnTo>
                      <a:pt x="9865945" y="914057"/>
                    </a:lnTo>
                    <a:lnTo>
                      <a:pt x="9865945" y="3947536"/>
                    </a:lnTo>
                    <a:lnTo>
                      <a:pt x="9865945" y="4538880"/>
                    </a:lnTo>
                    <a:cubicBezTo>
                      <a:pt x="9865945" y="4632814"/>
                      <a:pt x="9789796" y="4708963"/>
                      <a:pt x="9695862" y="4708963"/>
                    </a:cubicBezTo>
                    <a:lnTo>
                      <a:pt x="9015557" y="4708963"/>
                    </a:lnTo>
                    <a:lnTo>
                      <a:pt x="9000522" y="4705927"/>
                    </a:lnTo>
                    <a:lnTo>
                      <a:pt x="1058863" y="4705927"/>
                    </a:lnTo>
                    <a:lnTo>
                      <a:pt x="1043809" y="4708966"/>
                    </a:lnTo>
                    <a:lnTo>
                      <a:pt x="363504" y="4708966"/>
                    </a:lnTo>
                    <a:lnTo>
                      <a:pt x="362713" y="4708806"/>
                    </a:lnTo>
                    <a:lnTo>
                      <a:pt x="300303" y="4711655"/>
                    </a:lnTo>
                    <a:cubicBezTo>
                      <a:pt x="224008" y="4707535"/>
                      <a:pt x="153037" y="4680257"/>
                      <a:pt x="97881" y="4628333"/>
                    </a:cubicBezTo>
                    <a:cubicBezTo>
                      <a:pt x="-49201" y="4489869"/>
                      <a:pt x="-28126" y="4228580"/>
                      <a:pt x="144954" y="4044726"/>
                    </a:cubicBezTo>
                    <a:lnTo>
                      <a:pt x="193421" y="4000905"/>
                    </a:lnTo>
                    <a:lnTo>
                      <a:pt x="193421" y="328788"/>
                    </a:lnTo>
                    <a:cubicBezTo>
                      <a:pt x="193421" y="234854"/>
                      <a:pt x="269571" y="158705"/>
                      <a:pt x="363504" y="158705"/>
                    </a:cubicBezTo>
                    <a:lnTo>
                      <a:pt x="921672" y="158705"/>
                    </a:lnTo>
                    <a:lnTo>
                      <a:pt x="951815" y="155666"/>
                    </a:lnTo>
                    <a:lnTo>
                      <a:pt x="9107555" y="155666"/>
                    </a:lnTo>
                    <a:lnTo>
                      <a:pt x="9137671" y="158702"/>
                    </a:lnTo>
                    <a:lnTo>
                      <a:pt x="9202528" y="158702"/>
                    </a:lnTo>
                    <a:lnTo>
                      <a:pt x="9262963" y="104060"/>
                    </a:lnTo>
                    <a:cubicBezTo>
                      <a:pt x="9358757" y="30735"/>
                      <a:pt x="9469950" y="-4943"/>
                      <a:pt x="9571677" y="5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6DAD373-CE39-05BC-7074-A410C6D6F83B}"/>
                  </a:ext>
                </a:extLst>
              </p:cNvPr>
              <p:cNvSpPr/>
              <p:nvPr/>
            </p:nvSpPr>
            <p:spPr>
              <a:xfrm>
                <a:off x="819631" y="1093751"/>
                <a:ext cx="9672522" cy="4553300"/>
              </a:xfrm>
              <a:custGeom>
                <a:avLst/>
                <a:gdLst>
                  <a:gd name="connsiteX0" fmla="*/ 253813 w 3237123"/>
                  <a:gd name="connsiteY0" fmla="*/ 0 h 1523860"/>
                  <a:gd name="connsiteX1" fmla="*/ 2983311 w 3237123"/>
                  <a:gd name="connsiteY1" fmla="*/ 0 h 1523860"/>
                  <a:gd name="connsiteX2" fmla="*/ 2993390 w 3237123"/>
                  <a:gd name="connsiteY2" fmla="*/ 1016 h 1523860"/>
                  <a:gd name="connsiteX3" fmla="*/ 3180201 w 3237123"/>
                  <a:gd name="connsiteY3" fmla="*/ 1016 h 1523860"/>
                  <a:gd name="connsiteX4" fmla="*/ 3237123 w 3237123"/>
                  <a:gd name="connsiteY4" fmla="*/ 57938 h 1523860"/>
                  <a:gd name="connsiteX5" fmla="*/ 3237123 w 3237123"/>
                  <a:gd name="connsiteY5" fmla="*/ 253812 h 1523860"/>
                  <a:gd name="connsiteX6" fmla="*/ 3237123 w 3237123"/>
                  <a:gd name="connsiteY6" fmla="*/ 1269031 h 1523860"/>
                  <a:gd name="connsiteX7" fmla="*/ 3237123 w 3237123"/>
                  <a:gd name="connsiteY7" fmla="*/ 1466937 h 1523860"/>
                  <a:gd name="connsiteX8" fmla="*/ 3180201 w 3237123"/>
                  <a:gd name="connsiteY8" fmla="*/ 1523859 h 1523860"/>
                  <a:gd name="connsiteX9" fmla="*/ 2952522 w 3237123"/>
                  <a:gd name="connsiteY9" fmla="*/ 1523859 h 1523860"/>
                  <a:gd name="connsiteX10" fmla="*/ 2947490 w 3237123"/>
                  <a:gd name="connsiteY10" fmla="*/ 1522843 h 1523860"/>
                  <a:gd name="connsiteX11" fmla="*/ 289639 w 3237123"/>
                  <a:gd name="connsiteY11" fmla="*/ 1522843 h 1523860"/>
                  <a:gd name="connsiteX12" fmla="*/ 284601 w 3237123"/>
                  <a:gd name="connsiteY12" fmla="*/ 1523860 h 1523860"/>
                  <a:gd name="connsiteX13" fmla="*/ 56922 w 3237123"/>
                  <a:gd name="connsiteY13" fmla="*/ 1523860 h 1523860"/>
                  <a:gd name="connsiteX14" fmla="*/ 0 w 3237123"/>
                  <a:gd name="connsiteY14" fmla="*/ 1466938 h 1523860"/>
                  <a:gd name="connsiteX15" fmla="*/ 0 w 3237123"/>
                  <a:gd name="connsiteY15" fmla="*/ 57939 h 1523860"/>
                  <a:gd name="connsiteX16" fmla="*/ 56922 w 3237123"/>
                  <a:gd name="connsiteY16" fmla="*/ 1017 h 1523860"/>
                  <a:gd name="connsiteX17" fmla="*/ 243725 w 3237123"/>
                  <a:gd name="connsiteY17" fmla="*/ 1017 h 15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7123" h="1523860">
                    <a:moveTo>
                      <a:pt x="253813" y="0"/>
                    </a:moveTo>
                    <a:lnTo>
                      <a:pt x="2983311" y="0"/>
                    </a:lnTo>
                    <a:lnTo>
                      <a:pt x="2993390" y="1016"/>
                    </a:lnTo>
                    <a:lnTo>
                      <a:pt x="3180201" y="1016"/>
                    </a:lnTo>
                    <a:cubicBezTo>
                      <a:pt x="3211638" y="1016"/>
                      <a:pt x="3237123" y="26501"/>
                      <a:pt x="3237123" y="57938"/>
                    </a:cubicBezTo>
                    <a:lnTo>
                      <a:pt x="3237123" y="253812"/>
                    </a:lnTo>
                    <a:lnTo>
                      <a:pt x="3237123" y="1269031"/>
                    </a:lnTo>
                    <a:lnTo>
                      <a:pt x="3237123" y="1466937"/>
                    </a:lnTo>
                    <a:cubicBezTo>
                      <a:pt x="3237123" y="1498374"/>
                      <a:pt x="3211638" y="1523859"/>
                      <a:pt x="3180201" y="1523859"/>
                    </a:cubicBezTo>
                    <a:lnTo>
                      <a:pt x="2952522" y="1523859"/>
                    </a:lnTo>
                    <a:lnTo>
                      <a:pt x="2947490" y="1522843"/>
                    </a:lnTo>
                    <a:lnTo>
                      <a:pt x="289639" y="1522843"/>
                    </a:lnTo>
                    <a:lnTo>
                      <a:pt x="284601" y="1523860"/>
                    </a:lnTo>
                    <a:lnTo>
                      <a:pt x="56922" y="1523860"/>
                    </a:lnTo>
                    <a:cubicBezTo>
                      <a:pt x="25485" y="1523860"/>
                      <a:pt x="0" y="1498375"/>
                      <a:pt x="0" y="1466938"/>
                    </a:cubicBezTo>
                    <a:lnTo>
                      <a:pt x="0" y="57939"/>
                    </a:lnTo>
                    <a:cubicBezTo>
                      <a:pt x="0" y="26502"/>
                      <a:pt x="25485" y="1017"/>
                      <a:pt x="56922" y="1017"/>
                    </a:cubicBezTo>
                    <a:lnTo>
                      <a:pt x="243725" y="101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Box 10">
              <a:extLst>
                <a:ext uri="{FF2B5EF4-FFF2-40B4-BE49-F238E27FC236}">
                  <a16:creationId xmlns:a16="http://schemas.microsoft.com/office/drawing/2014/main" id="{70A83CFF-23CC-FC8A-17EC-21D463047E4E}"/>
                </a:ext>
              </a:extLst>
            </p:cNvPr>
            <p:cNvSpPr txBox="1">
              <a:spLocks noChangeArrowheads="1"/>
            </p:cNvSpPr>
            <p:nvPr/>
          </p:nvSpPr>
          <p:spPr bwMode="auto">
            <a:xfrm>
              <a:off x="2843297" y="2783660"/>
              <a:ext cx="3051633" cy="800219"/>
            </a:xfrm>
            <a:prstGeom prst="rect">
              <a:avLst/>
            </a:prstGeom>
            <a:grpFill/>
            <a:ln w="9525">
              <a:noFill/>
              <a:miter lim="800000"/>
              <a:headEnd/>
              <a:tailEnd/>
            </a:ln>
          </p:spPr>
          <p:txBody>
            <a:bodyPr wrap="square" lIns="60960" tIns="30480" rIns="60960" bIns="30480">
              <a:spAutoFit/>
            </a:bodyPr>
            <a:lstStyle/>
            <a:p>
              <a:pPr algn="ctr" fontAlgn="base"/>
              <a:r>
                <a:rPr lang="en-US" sz="2400">
                  <a:solidFill>
                    <a:schemeClr val="bg1"/>
                  </a:solidFill>
                  <a:latin typeface="Source Sans Pro" panose="020B0503030403020204" pitchFamily="34" charset="0"/>
                  <a:ea typeface="Source Sans Pro" panose="020B0503030403020204" pitchFamily="34" charset="0"/>
                </a:rPr>
                <a:t>Division of Disability Determination (DDD)</a:t>
              </a:r>
            </a:p>
          </p:txBody>
        </p:sp>
        <p:sp>
          <p:nvSpPr>
            <p:cNvPr id="7" name="Freeform: Shape 6">
              <a:extLst>
                <a:ext uri="{FF2B5EF4-FFF2-40B4-BE49-F238E27FC236}">
                  <a16:creationId xmlns:a16="http://schemas.microsoft.com/office/drawing/2014/main" id="{A57451E8-A0FE-919E-DC5D-95C03A4B2815}"/>
                </a:ext>
              </a:extLst>
            </p:cNvPr>
            <p:cNvSpPr>
              <a:spLocks noChangeAspect="1"/>
            </p:cNvSpPr>
            <p:nvPr/>
          </p:nvSpPr>
          <p:spPr>
            <a:xfrm rot="10800000">
              <a:off x="2843297" y="2094280"/>
              <a:ext cx="2743200" cy="509854"/>
            </a:xfrm>
            <a:custGeom>
              <a:avLst/>
              <a:gdLst>
                <a:gd name="connsiteX0" fmla="*/ 3023014 w 3023014"/>
                <a:gd name="connsiteY0" fmla="*/ 561860 h 561860"/>
                <a:gd name="connsiteX1" fmla="*/ 0 w 3023014"/>
                <a:gd name="connsiteY1" fmla="*/ 561860 h 561860"/>
                <a:gd name="connsiteX2" fmla="*/ 0 w 3023014"/>
                <a:gd name="connsiteY2" fmla="*/ 154236 h 561860"/>
                <a:gd name="connsiteX3" fmla="*/ 1396919 w 3023014"/>
                <a:gd name="connsiteY3" fmla="*/ 154236 h 561860"/>
                <a:gd name="connsiteX4" fmla="*/ 1511507 w 3023014"/>
                <a:gd name="connsiteY4" fmla="*/ 0 h 561860"/>
                <a:gd name="connsiteX5" fmla="*/ 1626095 w 3023014"/>
                <a:gd name="connsiteY5" fmla="*/ 154236 h 561860"/>
                <a:gd name="connsiteX6" fmla="*/ 3023014 w 3023014"/>
                <a:gd name="connsiteY6" fmla="*/ 154236 h 5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014" h="561860">
                  <a:moveTo>
                    <a:pt x="3023014" y="561860"/>
                  </a:moveTo>
                  <a:lnTo>
                    <a:pt x="0" y="561860"/>
                  </a:lnTo>
                  <a:lnTo>
                    <a:pt x="0" y="154236"/>
                  </a:lnTo>
                  <a:lnTo>
                    <a:pt x="1396919" y="154236"/>
                  </a:lnTo>
                  <a:lnTo>
                    <a:pt x="1511507" y="0"/>
                  </a:lnTo>
                  <a:lnTo>
                    <a:pt x="1626095" y="154236"/>
                  </a:lnTo>
                  <a:lnTo>
                    <a:pt x="3023014" y="154236"/>
                  </a:lnTo>
                  <a:close/>
                </a:path>
              </a:pathLst>
            </a:custGeom>
            <a:solidFill>
              <a:srgbClr val="DAD5D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29624AE-8B38-571B-B53C-6681511FF8CD}"/>
              </a:ext>
              <a:ext uri="{C183D7F6-B498-43B3-948B-1728B52AA6E4}">
                <adec:decorative xmlns:adec="http://schemas.microsoft.com/office/drawing/2017/decorative" val="1"/>
              </a:ext>
            </a:extLst>
          </p:cNvPr>
          <p:cNvGrpSpPr/>
          <p:nvPr/>
        </p:nvGrpSpPr>
        <p:grpSpPr>
          <a:xfrm rot="10860000">
            <a:off x="6781020" y="510499"/>
            <a:ext cx="1585195" cy="1825663"/>
            <a:chOff x="609409" y="3570158"/>
            <a:chExt cx="3384808" cy="3898264"/>
          </a:xfrm>
          <a:effectLst>
            <a:outerShdw blurRad="63500" sx="102000" sy="102000" algn="ctr" rotWithShape="0">
              <a:prstClr val="black">
                <a:alpha val="40000"/>
              </a:prstClr>
            </a:outerShdw>
          </a:effectLst>
        </p:grpSpPr>
        <p:sp>
          <p:nvSpPr>
            <p:cNvPr id="28" name="Freeform: Shape 27">
              <a:extLst>
                <a:ext uri="{FF2B5EF4-FFF2-40B4-BE49-F238E27FC236}">
                  <a16:creationId xmlns:a16="http://schemas.microsoft.com/office/drawing/2014/main" id="{F42E378C-3D8A-E054-AF5D-39234B90083C}"/>
                </a:ext>
              </a:extLst>
            </p:cNvPr>
            <p:cNvSpPr/>
            <p:nvPr/>
          </p:nvSpPr>
          <p:spPr>
            <a:xfrm flipH="1">
              <a:off x="1745243" y="6383494"/>
              <a:ext cx="2248974" cy="137344"/>
            </a:xfrm>
            <a:custGeom>
              <a:avLst/>
              <a:gdLst>
                <a:gd name="connsiteX0" fmla="*/ 544245 w 2248972"/>
                <a:gd name="connsiteY0" fmla="*/ 0 h 137344"/>
                <a:gd name="connsiteX1" fmla="*/ 2248972 w 2248972"/>
                <a:gd name="connsiteY1" fmla="*/ 0 h 137344"/>
                <a:gd name="connsiteX2" fmla="*/ 2130690 w 2248972"/>
                <a:gd name="connsiteY2" fmla="*/ 114371 h 137344"/>
                <a:gd name="connsiteX3" fmla="*/ 2065969 w 2248972"/>
                <a:gd name="connsiteY3" fmla="*/ 131990 h 137344"/>
                <a:gd name="connsiteX4" fmla="*/ 1937742 w 2248972"/>
                <a:gd name="connsiteY4" fmla="*/ 131991 h 137344"/>
                <a:gd name="connsiteX5" fmla="*/ 1937742 w 2248972"/>
                <a:gd name="connsiteY5" fmla="*/ 137344 h 137344"/>
                <a:gd name="connsiteX6" fmla="*/ 0 w 2248972"/>
                <a:gd name="connsiteY6" fmla="*/ 137344 h 137344"/>
                <a:gd name="connsiteX7" fmla="*/ 0 w 2248972"/>
                <a:gd name="connsiteY7" fmla="*/ 112375 h 137344"/>
                <a:gd name="connsiteX8" fmla="*/ 8626 w 2248972"/>
                <a:gd name="connsiteY8" fmla="*/ 113283 h 137344"/>
                <a:gd name="connsiteX9" fmla="*/ 172782 w 2248972"/>
                <a:gd name="connsiteY9" fmla="*/ 85143 h 137344"/>
                <a:gd name="connsiteX10" fmla="*/ 288553 w 2248972"/>
                <a:gd name="connsiteY10" fmla="*/ 18855 h 137344"/>
                <a:gd name="connsiteX11" fmla="*/ 304440 w 2248972"/>
                <a:gd name="connsiteY11" fmla="*/ 4184 h 137344"/>
                <a:gd name="connsiteX12" fmla="*/ 539714 w 2248972"/>
                <a:gd name="connsiteY12" fmla="*/ 4184 h 13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972" h="137344">
                  <a:moveTo>
                    <a:pt x="544245" y="0"/>
                  </a:moveTo>
                  <a:lnTo>
                    <a:pt x="2248972" y="0"/>
                  </a:lnTo>
                  <a:lnTo>
                    <a:pt x="2130690" y="114371"/>
                  </a:lnTo>
                  <a:lnTo>
                    <a:pt x="2065969" y="131990"/>
                  </a:lnTo>
                  <a:lnTo>
                    <a:pt x="1937742" y="131991"/>
                  </a:lnTo>
                  <a:lnTo>
                    <a:pt x="1937742" y="137344"/>
                  </a:lnTo>
                  <a:lnTo>
                    <a:pt x="0" y="137344"/>
                  </a:lnTo>
                  <a:lnTo>
                    <a:pt x="0" y="112375"/>
                  </a:lnTo>
                  <a:lnTo>
                    <a:pt x="8626" y="113283"/>
                  </a:lnTo>
                  <a:cubicBezTo>
                    <a:pt x="64906" y="114294"/>
                    <a:pt x="120050" y="105229"/>
                    <a:pt x="172782" y="85143"/>
                  </a:cubicBezTo>
                  <a:cubicBezTo>
                    <a:pt x="214968" y="69075"/>
                    <a:pt x="253614" y="46714"/>
                    <a:pt x="288553" y="18855"/>
                  </a:cubicBezTo>
                  <a:lnTo>
                    <a:pt x="304440" y="4184"/>
                  </a:lnTo>
                  <a:lnTo>
                    <a:pt x="539714" y="4184"/>
                  </a:lnTo>
                  <a:close/>
                </a:path>
              </a:pathLst>
            </a:custGeom>
            <a:gradFill>
              <a:gsLst>
                <a:gs pos="0">
                  <a:srgbClr val="BFBFBF"/>
                </a:gs>
                <a:gs pos="50000">
                  <a:srgbClr val="ABABAB"/>
                </a:gs>
                <a:gs pos="75000">
                  <a:srgbClr val="979797"/>
                </a:gs>
                <a:gs pos="95000">
                  <a:srgbClr val="8383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A7866400-9F8D-5F11-21F7-28A54165D362}"/>
                </a:ext>
              </a:extLst>
            </p:cNvPr>
            <p:cNvSpPr>
              <a:spLocks noChangeAspect="1"/>
            </p:cNvSpPr>
            <p:nvPr/>
          </p:nvSpPr>
          <p:spPr>
            <a:xfrm rot="8101562" flipH="1">
              <a:off x="609409" y="3570158"/>
              <a:ext cx="2478986" cy="3898264"/>
            </a:xfrm>
            <a:custGeom>
              <a:avLst/>
              <a:gdLst>
                <a:gd name="connsiteX0" fmla="*/ 2466213 w 2478986"/>
                <a:gd name="connsiteY0" fmla="*/ 2711088 h 3898264"/>
                <a:gd name="connsiteX1" fmla="*/ 2430504 w 2478986"/>
                <a:gd name="connsiteY1" fmla="*/ 2746764 h 3898264"/>
                <a:gd name="connsiteX2" fmla="*/ 2429300 w 2478986"/>
                <a:gd name="connsiteY2" fmla="*/ 2747397 h 3898264"/>
                <a:gd name="connsiteX3" fmla="*/ 2232676 w 2478986"/>
                <a:gd name="connsiteY3" fmla="*/ 2943843 h 3898264"/>
                <a:gd name="connsiteX4" fmla="*/ 2232088 w 2478986"/>
                <a:gd name="connsiteY4" fmla="*/ 2943255 h 3898264"/>
                <a:gd name="connsiteX5" fmla="*/ 1323559 w 2478986"/>
                <a:gd name="connsiteY5" fmla="*/ 3851784 h 3898264"/>
                <a:gd name="connsiteX6" fmla="*/ 1318869 w 2478986"/>
                <a:gd name="connsiteY6" fmla="*/ 3851921 h 3898264"/>
                <a:gd name="connsiteX7" fmla="*/ 1308326 w 2478986"/>
                <a:gd name="connsiteY7" fmla="*/ 3864816 h 3898264"/>
                <a:gd name="connsiteX8" fmla="*/ 1146649 w 2478986"/>
                <a:gd name="connsiteY8" fmla="*/ 3864744 h 3898264"/>
                <a:gd name="connsiteX9" fmla="*/ 1140450 w 2478986"/>
                <a:gd name="connsiteY9" fmla="*/ 3857149 h 3898264"/>
                <a:gd name="connsiteX10" fmla="*/ 1137063 w 2478986"/>
                <a:gd name="connsiteY10" fmla="*/ 3857248 h 3898264"/>
                <a:gd name="connsiteX11" fmla="*/ 181482 w 2478986"/>
                <a:gd name="connsiteY11" fmla="*/ 2901670 h 3898264"/>
                <a:gd name="connsiteX12" fmla="*/ 180710 w 2478986"/>
                <a:gd name="connsiteY12" fmla="*/ 2902441 h 3898264"/>
                <a:gd name="connsiteX13" fmla="*/ 27250 w 2478986"/>
                <a:gd name="connsiteY13" fmla="*/ 2748841 h 3898264"/>
                <a:gd name="connsiteX14" fmla="*/ 28597 w 2478986"/>
                <a:gd name="connsiteY14" fmla="*/ 2747495 h 3898264"/>
                <a:gd name="connsiteX15" fmla="*/ 17239 w 2478986"/>
                <a:gd name="connsiteY15" fmla="*/ 2733577 h 3898264"/>
                <a:gd name="connsiteX16" fmla="*/ 30727 w 2478986"/>
                <a:gd name="connsiteY16" fmla="*/ 2601819 h 3898264"/>
                <a:gd name="connsiteX17" fmla="*/ 65405 w 2478986"/>
                <a:gd name="connsiteY17" fmla="*/ 2578815 h 3898264"/>
                <a:gd name="connsiteX18" fmla="*/ 65735 w 2478986"/>
                <a:gd name="connsiteY18" fmla="*/ 2578718 h 3898264"/>
                <a:gd name="connsiteX19" fmla="*/ 299194 w 2478986"/>
                <a:gd name="connsiteY19" fmla="*/ 2576140 h 3898264"/>
                <a:gd name="connsiteX20" fmla="*/ 299175 w 2478986"/>
                <a:gd name="connsiteY20" fmla="*/ 2574473 h 3898264"/>
                <a:gd name="connsiteX21" fmla="*/ 540932 w 2478986"/>
                <a:gd name="connsiteY21" fmla="*/ 2574472 h 3898264"/>
                <a:gd name="connsiteX22" fmla="*/ 540932 w 2478986"/>
                <a:gd name="connsiteY22" fmla="*/ 2314888 h 3898264"/>
                <a:gd name="connsiteX23" fmla="*/ 544291 w 2478986"/>
                <a:gd name="connsiteY23" fmla="*/ 1609303 h 3898264"/>
                <a:gd name="connsiteX24" fmla="*/ 547804 w 2478986"/>
                <a:gd name="connsiteY24" fmla="*/ 1405807 h 3898264"/>
                <a:gd name="connsiteX25" fmla="*/ 555072 w 2478986"/>
                <a:gd name="connsiteY25" fmla="*/ 1385472 h 3898264"/>
                <a:gd name="connsiteX26" fmla="*/ 588895 w 2478986"/>
                <a:gd name="connsiteY26" fmla="*/ 1326407 h 3898264"/>
                <a:gd name="connsiteX27" fmla="*/ 1916508 w 2478986"/>
                <a:gd name="connsiteY27" fmla="*/ 0 h 3898264"/>
                <a:gd name="connsiteX28" fmla="*/ 1916508 w 2478986"/>
                <a:gd name="connsiteY28" fmla="*/ 987609 h 3898264"/>
                <a:gd name="connsiteX29" fmla="*/ 1914225 w 2478986"/>
                <a:gd name="connsiteY29" fmla="*/ 987621 h 3898264"/>
                <a:gd name="connsiteX30" fmla="*/ 1914225 w 2478986"/>
                <a:gd name="connsiteY30" fmla="*/ 2574472 h 3898264"/>
                <a:gd name="connsiteX31" fmla="*/ 2241092 w 2478986"/>
                <a:gd name="connsiteY31" fmla="*/ 2574472 h 3898264"/>
                <a:gd name="connsiteX32" fmla="*/ 2418997 w 2478986"/>
                <a:gd name="connsiteY32" fmla="*/ 2576429 h 3898264"/>
                <a:gd name="connsiteX33" fmla="*/ 2432163 w 2478986"/>
                <a:gd name="connsiteY33" fmla="*/ 2582167 h 3898264"/>
                <a:gd name="connsiteX34" fmla="*/ 2451113 w 2478986"/>
                <a:gd name="connsiteY34" fmla="*/ 2596890 h 3898264"/>
                <a:gd name="connsiteX35" fmla="*/ 2471994 w 2478986"/>
                <a:gd name="connsiteY35" fmla="*/ 2700115 h 3898264"/>
                <a:gd name="connsiteX36" fmla="*/ 2469652 w 2478986"/>
                <a:gd name="connsiteY36" fmla="*/ 2704561 h 3898264"/>
                <a:gd name="connsiteX37" fmla="*/ 2470913 w 2478986"/>
                <a:gd name="connsiteY37" fmla="*/ 2705822 h 3898264"/>
                <a:gd name="connsiteX38" fmla="*/ 2466847 w 2478986"/>
                <a:gd name="connsiteY38" fmla="*/ 2709885 h 38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78986" h="3898264">
                  <a:moveTo>
                    <a:pt x="2466213" y="2711088"/>
                  </a:moveTo>
                  <a:lnTo>
                    <a:pt x="2430504" y="2746764"/>
                  </a:lnTo>
                  <a:lnTo>
                    <a:pt x="2429300" y="2747397"/>
                  </a:lnTo>
                  <a:lnTo>
                    <a:pt x="2232676" y="2943843"/>
                  </a:lnTo>
                  <a:lnTo>
                    <a:pt x="2232088" y="2943255"/>
                  </a:lnTo>
                  <a:lnTo>
                    <a:pt x="1323559" y="3851784"/>
                  </a:lnTo>
                  <a:lnTo>
                    <a:pt x="1318869" y="3851921"/>
                  </a:lnTo>
                  <a:lnTo>
                    <a:pt x="1308326" y="3864816"/>
                  </a:lnTo>
                  <a:cubicBezTo>
                    <a:pt x="1263660" y="3909442"/>
                    <a:pt x="1191274" y="3909409"/>
                    <a:pt x="1146649" y="3864744"/>
                  </a:cubicBezTo>
                  <a:lnTo>
                    <a:pt x="1140450" y="3857149"/>
                  </a:lnTo>
                  <a:lnTo>
                    <a:pt x="1137063" y="3857248"/>
                  </a:lnTo>
                  <a:lnTo>
                    <a:pt x="181482" y="2901670"/>
                  </a:lnTo>
                  <a:lnTo>
                    <a:pt x="180710" y="2902441"/>
                  </a:lnTo>
                  <a:lnTo>
                    <a:pt x="27250" y="2748841"/>
                  </a:lnTo>
                  <a:lnTo>
                    <a:pt x="28597" y="2747495"/>
                  </a:lnTo>
                  <a:lnTo>
                    <a:pt x="17239" y="2733577"/>
                  </a:lnTo>
                  <a:cubicBezTo>
                    <a:pt x="-9600" y="2692888"/>
                    <a:pt x="-5098" y="2637613"/>
                    <a:pt x="30727" y="2601819"/>
                  </a:cubicBezTo>
                  <a:cubicBezTo>
                    <a:pt x="40964" y="2591593"/>
                    <a:pt x="52788" y="2583925"/>
                    <a:pt x="65405" y="2578815"/>
                  </a:cubicBezTo>
                  <a:lnTo>
                    <a:pt x="65735" y="2578718"/>
                  </a:lnTo>
                  <a:lnTo>
                    <a:pt x="299194" y="2576140"/>
                  </a:lnTo>
                  <a:lnTo>
                    <a:pt x="299175" y="2574473"/>
                  </a:lnTo>
                  <a:lnTo>
                    <a:pt x="540932" y="2574472"/>
                  </a:lnTo>
                  <a:lnTo>
                    <a:pt x="540932" y="2314888"/>
                  </a:lnTo>
                  <a:lnTo>
                    <a:pt x="544291" y="1609303"/>
                  </a:lnTo>
                  <a:lnTo>
                    <a:pt x="547804" y="1405807"/>
                  </a:lnTo>
                  <a:lnTo>
                    <a:pt x="555072" y="1385472"/>
                  </a:lnTo>
                  <a:lnTo>
                    <a:pt x="588895" y="1326407"/>
                  </a:lnTo>
                  <a:lnTo>
                    <a:pt x="1916508" y="0"/>
                  </a:lnTo>
                  <a:lnTo>
                    <a:pt x="1916508" y="987609"/>
                  </a:lnTo>
                  <a:lnTo>
                    <a:pt x="1914225" y="987621"/>
                  </a:lnTo>
                  <a:lnTo>
                    <a:pt x="1914225" y="2574472"/>
                  </a:lnTo>
                  <a:lnTo>
                    <a:pt x="2241092" y="2574472"/>
                  </a:lnTo>
                  <a:lnTo>
                    <a:pt x="2418997" y="2576429"/>
                  </a:lnTo>
                  <a:lnTo>
                    <a:pt x="2432163" y="2582167"/>
                  </a:lnTo>
                  <a:cubicBezTo>
                    <a:pt x="2438927" y="2586167"/>
                    <a:pt x="2445303" y="2591074"/>
                    <a:pt x="2451113" y="2596890"/>
                  </a:cubicBezTo>
                  <a:cubicBezTo>
                    <a:pt x="2479004" y="2624807"/>
                    <a:pt x="2485962" y="2665717"/>
                    <a:pt x="2471994" y="2700115"/>
                  </a:cubicBezTo>
                  <a:lnTo>
                    <a:pt x="2469652" y="2704561"/>
                  </a:lnTo>
                  <a:lnTo>
                    <a:pt x="2470913" y="2705822"/>
                  </a:lnTo>
                  <a:lnTo>
                    <a:pt x="2466847" y="2709885"/>
                  </a:lnTo>
                  <a:close/>
                </a:path>
              </a:pathLst>
            </a:custGeom>
            <a:solidFill>
              <a:schemeClr val="bg1">
                <a:lumMod val="7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descr="Bureau of Services for the Visually Impaired (BSVI)">
            <a:extLst>
              <a:ext uri="{FF2B5EF4-FFF2-40B4-BE49-F238E27FC236}">
                <a16:creationId xmlns:a16="http://schemas.microsoft.com/office/drawing/2014/main" id="{60625C08-D854-9160-1C18-AED40C8801A3}"/>
              </a:ext>
              <a:ext uri="{C183D7F6-B498-43B3-948B-1728B52AA6E4}">
                <adec:decorative xmlns:adec="http://schemas.microsoft.com/office/drawing/2017/decorative" val="0"/>
              </a:ext>
            </a:extLst>
          </p:cNvPr>
          <p:cNvGrpSpPr/>
          <p:nvPr/>
        </p:nvGrpSpPr>
        <p:grpSpPr>
          <a:xfrm>
            <a:off x="8095655" y="3026452"/>
            <a:ext cx="4109329" cy="2516526"/>
            <a:chOff x="6681852" y="2480743"/>
            <a:chExt cx="4109329" cy="2516526"/>
          </a:xfrm>
        </p:grpSpPr>
        <p:sp>
          <p:nvSpPr>
            <p:cNvPr id="12" name="Freeform: Shape 11">
              <a:extLst>
                <a:ext uri="{FF2B5EF4-FFF2-40B4-BE49-F238E27FC236}">
                  <a16:creationId xmlns:a16="http://schemas.microsoft.com/office/drawing/2014/main" id="{1650CD8E-1CBA-9CD9-40BE-D413F7BA41B0}"/>
                </a:ext>
                <a:ext uri="{C183D7F6-B498-43B3-948B-1728B52AA6E4}">
                  <adec:decorative xmlns:adec="http://schemas.microsoft.com/office/drawing/2017/decorative" val="1"/>
                </a:ext>
              </a:extLst>
            </p:cNvPr>
            <p:cNvSpPr/>
            <p:nvPr/>
          </p:nvSpPr>
          <p:spPr>
            <a:xfrm rot="16200000" flipH="1">
              <a:off x="9442462" y="3887866"/>
              <a:ext cx="1450516" cy="259161"/>
            </a:xfrm>
            <a:custGeom>
              <a:avLst/>
              <a:gdLst>
                <a:gd name="connsiteX0" fmla="*/ 0 w 3097231"/>
                <a:gd name="connsiteY0" fmla="*/ 0 h 553376"/>
                <a:gd name="connsiteX1" fmla="*/ 3097231 w 3097231"/>
                <a:gd name="connsiteY1" fmla="*/ 0 h 553376"/>
                <a:gd name="connsiteX2" fmla="*/ 2740687 w 3097231"/>
                <a:gd name="connsiteY2" fmla="*/ 353487 h 553376"/>
                <a:gd name="connsiteX3" fmla="*/ 2529878 w 3097231"/>
                <a:gd name="connsiteY3" fmla="*/ 553376 h 553376"/>
                <a:gd name="connsiteX4" fmla="*/ 469951 w 3097231"/>
                <a:gd name="connsiteY4" fmla="*/ 553376 h 553376"/>
                <a:gd name="connsiteX5" fmla="*/ 469951 w 3097231"/>
                <a:gd name="connsiteY5" fmla="*/ 548580 h 553376"/>
                <a:gd name="connsiteX6" fmla="*/ 414705 w 3097231"/>
                <a:gd name="connsiteY6" fmla="*/ 539729 h 553376"/>
                <a:gd name="connsiteX7" fmla="*/ 35651 w 3097231"/>
                <a:gd name="connsiteY7" fmla="*/ 140367 h 55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7231" h="553376">
                  <a:moveTo>
                    <a:pt x="0" y="0"/>
                  </a:moveTo>
                  <a:lnTo>
                    <a:pt x="3097231" y="0"/>
                  </a:lnTo>
                  <a:lnTo>
                    <a:pt x="2740687" y="353487"/>
                  </a:lnTo>
                  <a:lnTo>
                    <a:pt x="2529878" y="553376"/>
                  </a:lnTo>
                  <a:lnTo>
                    <a:pt x="469951" y="553376"/>
                  </a:lnTo>
                  <a:lnTo>
                    <a:pt x="469951" y="548580"/>
                  </a:lnTo>
                  <a:lnTo>
                    <a:pt x="414705" y="539729"/>
                  </a:lnTo>
                  <a:cubicBezTo>
                    <a:pt x="239205" y="497243"/>
                    <a:pt x="107200" y="347738"/>
                    <a:pt x="35651" y="140367"/>
                  </a:cubicBezTo>
                  <a:close/>
                </a:path>
              </a:pathLst>
            </a:custGeom>
            <a:gradFill>
              <a:gsLst>
                <a:gs pos="0">
                  <a:schemeClr val="bg1">
                    <a:lumMod val="75000"/>
                  </a:schemeClr>
                </a:gs>
                <a:gs pos="50000">
                  <a:schemeClr val="bg1">
                    <a:lumMod val="65000"/>
                  </a:schemeClr>
                </a:gs>
                <a:gs pos="75000">
                  <a:schemeClr val="bg1">
                    <a:lumMod val="50000"/>
                  </a:schemeClr>
                </a:gs>
                <a:gs pos="95000">
                  <a:schemeClr val="tx1">
                    <a:lumMod val="50000"/>
                    <a:lumOff val="50000"/>
                  </a:schemeClr>
                </a:gs>
              </a:gsLst>
              <a:lin ang="5400000" scaled="1"/>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3FB2C1A-80EC-A4BB-15E9-718AB20C9A59}"/>
                </a:ext>
              </a:extLst>
            </p:cNvPr>
            <p:cNvSpPr/>
            <p:nvPr/>
          </p:nvSpPr>
          <p:spPr>
            <a:xfrm>
              <a:off x="6681852" y="2489380"/>
              <a:ext cx="3311711" cy="1839236"/>
            </a:xfrm>
            <a:custGeom>
              <a:avLst/>
              <a:gdLst>
                <a:gd name="connsiteX0" fmla="*/ 253813 w 3237123"/>
                <a:gd name="connsiteY0" fmla="*/ 0 h 1523860"/>
                <a:gd name="connsiteX1" fmla="*/ 2983311 w 3237123"/>
                <a:gd name="connsiteY1" fmla="*/ 0 h 1523860"/>
                <a:gd name="connsiteX2" fmla="*/ 2993390 w 3237123"/>
                <a:gd name="connsiteY2" fmla="*/ 1016 h 1523860"/>
                <a:gd name="connsiteX3" fmla="*/ 3180201 w 3237123"/>
                <a:gd name="connsiteY3" fmla="*/ 1016 h 1523860"/>
                <a:gd name="connsiteX4" fmla="*/ 3237123 w 3237123"/>
                <a:gd name="connsiteY4" fmla="*/ 57938 h 1523860"/>
                <a:gd name="connsiteX5" fmla="*/ 3237123 w 3237123"/>
                <a:gd name="connsiteY5" fmla="*/ 253812 h 1523860"/>
                <a:gd name="connsiteX6" fmla="*/ 3237123 w 3237123"/>
                <a:gd name="connsiteY6" fmla="*/ 1269031 h 1523860"/>
                <a:gd name="connsiteX7" fmla="*/ 3237123 w 3237123"/>
                <a:gd name="connsiteY7" fmla="*/ 1466937 h 1523860"/>
                <a:gd name="connsiteX8" fmla="*/ 3180201 w 3237123"/>
                <a:gd name="connsiteY8" fmla="*/ 1523859 h 1523860"/>
                <a:gd name="connsiteX9" fmla="*/ 2952522 w 3237123"/>
                <a:gd name="connsiteY9" fmla="*/ 1523859 h 1523860"/>
                <a:gd name="connsiteX10" fmla="*/ 2947490 w 3237123"/>
                <a:gd name="connsiteY10" fmla="*/ 1522843 h 1523860"/>
                <a:gd name="connsiteX11" fmla="*/ 289639 w 3237123"/>
                <a:gd name="connsiteY11" fmla="*/ 1522843 h 1523860"/>
                <a:gd name="connsiteX12" fmla="*/ 284601 w 3237123"/>
                <a:gd name="connsiteY12" fmla="*/ 1523860 h 1523860"/>
                <a:gd name="connsiteX13" fmla="*/ 56922 w 3237123"/>
                <a:gd name="connsiteY13" fmla="*/ 1523860 h 1523860"/>
                <a:gd name="connsiteX14" fmla="*/ 0 w 3237123"/>
                <a:gd name="connsiteY14" fmla="*/ 1466938 h 1523860"/>
                <a:gd name="connsiteX15" fmla="*/ 0 w 3237123"/>
                <a:gd name="connsiteY15" fmla="*/ 57939 h 1523860"/>
                <a:gd name="connsiteX16" fmla="*/ 56922 w 3237123"/>
                <a:gd name="connsiteY16" fmla="*/ 1017 h 1523860"/>
                <a:gd name="connsiteX17" fmla="*/ 243725 w 3237123"/>
                <a:gd name="connsiteY17" fmla="*/ 1017 h 15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7123" h="1523860">
                  <a:moveTo>
                    <a:pt x="253813" y="0"/>
                  </a:moveTo>
                  <a:lnTo>
                    <a:pt x="2983311" y="0"/>
                  </a:lnTo>
                  <a:lnTo>
                    <a:pt x="2993390" y="1016"/>
                  </a:lnTo>
                  <a:lnTo>
                    <a:pt x="3180201" y="1016"/>
                  </a:lnTo>
                  <a:cubicBezTo>
                    <a:pt x="3211638" y="1016"/>
                    <a:pt x="3237123" y="26501"/>
                    <a:pt x="3237123" y="57938"/>
                  </a:cubicBezTo>
                  <a:lnTo>
                    <a:pt x="3237123" y="253812"/>
                  </a:lnTo>
                  <a:lnTo>
                    <a:pt x="3237123" y="1269031"/>
                  </a:lnTo>
                  <a:lnTo>
                    <a:pt x="3237123" y="1466937"/>
                  </a:lnTo>
                  <a:cubicBezTo>
                    <a:pt x="3237123" y="1498374"/>
                    <a:pt x="3211638" y="1523859"/>
                    <a:pt x="3180201" y="1523859"/>
                  </a:cubicBezTo>
                  <a:lnTo>
                    <a:pt x="2952522" y="1523859"/>
                  </a:lnTo>
                  <a:lnTo>
                    <a:pt x="2947490" y="1522843"/>
                  </a:lnTo>
                  <a:lnTo>
                    <a:pt x="289639" y="1522843"/>
                  </a:lnTo>
                  <a:lnTo>
                    <a:pt x="284601" y="1523860"/>
                  </a:lnTo>
                  <a:lnTo>
                    <a:pt x="56922" y="1523860"/>
                  </a:lnTo>
                  <a:cubicBezTo>
                    <a:pt x="25485" y="1523860"/>
                    <a:pt x="0" y="1498375"/>
                    <a:pt x="0" y="1466938"/>
                  </a:cubicBezTo>
                  <a:lnTo>
                    <a:pt x="0" y="57939"/>
                  </a:lnTo>
                  <a:cubicBezTo>
                    <a:pt x="0" y="26502"/>
                    <a:pt x="25485" y="1017"/>
                    <a:pt x="56922" y="1017"/>
                  </a:cubicBezTo>
                  <a:lnTo>
                    <a:pt x="243725" y="1017"/>
                  </a:lnTo>
                  <a:close/>
                </a:path>
              </a:pathLst>
            </a:cu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0">
              <a:extLst>
                <a:ext uri="{FF2B5EF4-FFF2-40B4-BE49-F238E27FC236}">
                  <a16:creationId xmlns:a16="http://schemas.microsoft.com/office/drawing/2014/main" id="{1C541129-776A-F882-F7E8-1B4561161D39}"/>
                </a:ext>
              </a:extLst>
            </p:cNvPr>
            <p:cNvSpPr txBox="1">
              <a:spLocks noChangeArrowheads="1"/>
            </p:cNvSpPr>
            <p:nvPr/>
          </p:nvSpPr>
          <p:spPr bwMode="auto">
            <a:xfrm>
              <a:off x="6842954" y="2990597"/>
              <a:ext cx="3150609" cy="1169551"/>
            </a:xfrm>
            <a:prstGeom prst="rect">
              <a:avLst/>
            </a:prstGeom>
            <a:noFill/>
            <a:ln w="9525">
              <a:noFill/>
              <a:miter lim="800000"/>
              <a:headEnd/>
              <a:tailEnd/>
            </a:ln>
          </p:spPr>
          <p:txBody>
            <a:bodyPr wrap="square" lIns="60960" tIns="30480" rIns="60960" bIns="30480">
              <a:spAutoFit/>
            </a:bodyPr>
            <a:lstStyle/>
            <a:p>
              <a:pPr algn="ctr" fontAlgn="base"/>
              <a:r>
                <a:rPr lang="en-US" sz="2400">
                  <a:solidFill>
                    <a:schemeClr val="bg1"/>
                  </a:solidFill>
                  <a:latin typeface="Source Sans Pro" panose="020B0503030403020204" pitchFamily="34" charset="0"/>
                  <a:ea typeface="Source Sans Pro" panose="020B0503030403020204" pitchFamily="34" charset="0"/>
                </a:rPr>
                <a:t>Bureau of Services for the Visually Impaired (BSVI)</a:t>
              </a:r>
            </a:p>
          </p:txBody>
        </p:sp>
        <p:grpSp>
          <p:nvGrpSpPr>
            <p:cNvPr id="15" name="Group 14">
              <a:extLst>
                <a:ext uri="{FF2B5EF4-FFF2-40B4-BE49-F238E27FC236}">
                  <a16:creationId xmlns:a16="http://schemas.microsoft.com/office/drawing/2014/main" id="{3E2F7961-1719-9E6C-D5E0-AC6CB60B3B90}"/>
                </a:ext>
                <a:ext uri="{C183D7F6-B498-43B3-948B-1728B52AA6E4}">
                  <adec:decorative xmlns:adec="http://schemas.microsoft.com/office/drawing/2017/decorative" val="1"/>
                </a:ext>
              </a:extLst>
            </p:cNvPr>
            <p:cNvGrpSpPr/>
            <p:nvPr/>
          </p:nvGrpSpPr>
          <p:grpSpPr>
            <a:xfrm>
              <a:off x="6995287" y="2480743"/>
              <a:ext cx="2743200" cy="509854"/>
              <a:chOff x="1555542" y="3339993"/>
              <a:chExt cx="2743200" cy="509854"/>
            </a:xfrm>
          </p:grpSpPr>
          <p:sp>
            <p:nvSpPr>
              <p:cNvPr id="19" name="Freeform: Shape 18">
                <a:extLst>
                  <a:ext uri="{FF2B5EF4-FFF2-40B4-BE49-F238E27FC236}">
                    <a16:creationId xmlns:a16="http://schemas.microsoft.com/office/drawing/2014/main" id="{EA6C12A6-C7AE-3D21-304B-D3F5C5F5843C}"/>
                  </a:ext>
                </a:extLst>
              </p:cNvPr>
              <p:cNvSpPr>
                <a:spLocks noChangeAspect="1"/>
              </p:cNvSpPr>
              <p:nvPr/>
            </p:nvSpPr>
            <p:spPr>
              <a:xfrm rot="10800000">
                <a:off x="1555542" y="3339993"/>
                <a:ext cx="2743200" cy="509854"/>
              </a:xfrm>
              <a:custGeom>
                <a:avLst/>
                <a:gdLst>
                  <a:gd name="connsiteX0" fmla="*/ 3023014 w 3023014"/>
                  <a:gd name="connsiteY0" fmla="*/ 561860 h 561860"/>
                  <a:gd name="connsiteX1" fmla="*/ 0 w 3023014"/>
                  <a:gd name="connsiteY1" fmla="*/ 561860 h 561860"/>
                  <a:gd name="connsiteX2" fmla="*/ 0 w 3023014"/>
                  <a:gd name="connsiteY2" fmla="*/ 154236 h 561860"/>
                  <a:gd name="connsiteX3" fmla="*/ 1396919 w 3023014"/>
                  <a:gd name="connsiteY3" fmla="*/ 154236 h 561860"/>
                  <a:gd name="connsiteX4" fmla="*/ 1511507 w 3023014"/>
                  <a:gd name="connsiteY4" fmla="*/ 0 h 561860"/>
                  <a:gd name="connsiteX5" fmla="*/ 1626095 w 3023014"/>
                  <a:gd name="connsiteY5" fmla="*/ 154236 h 561860"/>
                  <a:gd name="connsiteX6" fmla="*/ 3023014 w 3023014"/>
                  <a:gd name="connsiteY6" fmla="*/ 154236 h 5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014" h="561860">
                    <a:moveTo>
                      <a:pt x="3023014" y="561860"/>
                    </a:moveTo>
                    <a:lnTo>
                      <a:pt x="0" y="561860"/>
                    </a:lnTo>
                    <a:lnTo>
                      <a:pt x="0" y="154236"/>
                    </a:lnTo>
                    <a:lnTo>
                      <a:pt x="1396919" y="154236"/>
                    </a:lnTo>
                    <a:lnTo>
                      <a:pt x="1511507" y="0"/>
                    </a:lnTo>
                    <a:lnTo>
                      <a:pt x="1626095" y="154236"/>
                    </a:lnTo>
                    <a:lnTo>
                      <a:pt x="3023014" y="154236"/>
                    </a:lnTo>
                    <a:close/>
                  </a:path>
                </a:pathLst>
              </a:custGeom>
              <a:solidFill>
                <a:srgbClr val="DAD5D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0">
                <a:extLst>
                  <a:ext uri="{FF2B5EF4-FFF2-40B4-BE49-F238E27FC236}">
                    <a16:creationId xmlns:a16="http://schemas.microsoft.com/office/drawing/2014/main" id="{81B254E4-A68D-0B5E-1947-B23ED51125CB}"/>
                  </a:ext>
                </a:extLst>
              </p:cNvPr>
              <p:cNvSpPr txBox="1">
                <a:spLocks noChangeArrowheads="1"/>
              </p:cNvSpPr>
              <p:nvPr/>
            </p:nvSpPr>
            <p:spPr bwMode="auto">
              <a:xfrm>
                <a:off x="1734974" y="3377674"/>
                <a:ext cx="2353555" cy="307777"/>
              </a:xfrm>
              <a:prstGeom prst="rect">
                <a:avLst/>
              </a:prstGeom>
              <a:noFill/>
              <a:ln w="9525">
                <a:noFill/>
                <a:miter lim="800000"/>
                <a:headEnd/>
                <a:tailEnd/>
              </a:ln>
            </p:spPr>
            <p:txBody>
              <a:bodyPr wrap="square" lIns="60960" tIns="30480" rIns="60960" bIns="30480">
                <a:spAutoFit/>
              </a:bodyPr>
              <a:lstStyle/>
              <a:p>
                <a:pPr algn="ctr"/>
                <a:endParaRPr lang="en-US" sz="1600">
                  <a:solidFill>
                    <a:schemeClr val="bg1"/>
                  </a:solidFill>
                  <a:latin typeface="Bernard MT Condensed" panose="02050806060905020404" pitchFamily="18" charset="0"/>
                </a:endParaRPr>
              </a:p>
            </p:txBody>
          </p:sp>
        </p:grpSp>
        <p:grpSp>
          <p:nvGrpSpPr>
            <p:cNvPr id="16" name="Group 15">
              <a:extLst>
                <a:ext uri="{FF2B5EF4-FFF2-40B4-BE49-F238E27FC236}">
                  <a16:creationId xmlns:a16="http://schemas.microsoft.com/office/drawing/2014/main" id="{86DB0BBA-2ED9-1757-D6D4-74161611DF74}"/>
                </a:ext>
                <a:ext uri="{C183D7F6-B498-43B3-948B-1728B52AA6E4}">
                  <adec:decorative xmlns:adec="http://schemas.microsoft.com/office/drawing/2017/decorative" val="1"/>
                </a:ext>
              </a:extLst>
            </p:cNvPr>
            <p:cNvGrpSpPr/>
            <p:nvPr/>
          </p:nvGrpSpPr>
          <p:grpSpPr>
            <a:xfrm rot="16200000">
              <a:off x="9111533" y="3317620"/>
              <a:ext cx="1533634" cy="1825663"/>
              <a:chOff x="719507" y="3665989"/>
              <a:chExt cx="3274710" cy="3898264"/>
            </a:xfrm>
            <a:effectLst>
              <a:outerShdw blurRad="63500" sx="102000" sy="102000" algn="ctr" rotWithShape="0">
                <a:prstClr val="black">
                  <a:alpha val="40000"/>
                </a:prstClr>
              </a:outerShdw>
            </a:effectLst>
          </p:grpSpPr>
          <p:sp>
            <p:nvSpPr>
              <p:cNvPr id="17" name="Freeform: Shape 16">
                <a:extLst>
                  <a:ext uri="{FF2B5EF4-FFF2-40B4-BE49-F238E27FC236}">
                    <a16:creationId xmlns:a16="http://schemas.microsoft.com/office/drawing/2014/main" id="{26BA51D2-9A42-C91B-6EAD-E16490876DEC}"/>
                  </a:ext>
                </a:extLst>
              </p:cNvPr>
              <p:cNvSpPr>
                <a:spLocks noChangeAspect="1"/>
              </p:cNvSpPr>
              <p:nvPr/>
            </p:nvSpPr>
            <p:spPr>
              <a:xfrm rot="8101562" flipH="1">
                <a:off x="719507" y="3665989"/>
                <a:ext cx="2478985" cy="3898264"/>
              </a:xfrm>
              <a:custGeom>
                <a:avLst/>
                <a:gdLst>
                  <a:gd name="connsiteX0" fmla="*/ 2466213 w 2478986"/>
                  <a:gd name="connsiteY0" fmla="*/ 2711088 h 3898264"/>
                  <a:gd name="connsiteX1" fmla="*/ 2430504 w 2478986"/>
                  <a:gd name="connsiteY1" fmla="*/ 2746764 h 3898264"/>
                  <a:gd name="connsiteX2" fmla="*/ 2429300 w 2478986"/>
                  <a:gd name="connsiteY2" fmla="*/ 2747397 h 3898264"/>
                  <a:gd name="connsiteX3" fmla="*/ 2232676 w 2478986"/>
                  <a:gd name="connsiteY3" fmla="*/ 2943843 h 3898264"/>
                  <a:gd name="connsiteX4" fmla="*/ 2232088 w 2478986"/>
                  <a:gd name="connsiteY4" fmla="*/ 2943255 h 3898264"/>
                  <a:gd name="connsiteX5" fmla="*/ 1323559 w 2478986"/>
                  <a:gd name="connsiteY5" fmla="*/ 3851784 h 3898264"/>
                  <a:gd name="connsiteX6" fmla="*/ 1318869 w 2478986"/>
                  <a:gd name="connsiteY6" fmla="*/ 3851921 h 3898264"/>
                  <a:gd name="connsiteX7" fmla="*/ 1308326 w 2478986"/>
                  <a:gd name="connsiteY7" fmla="*/ 3864816 h 3898264"/>
                  <a:gd name="connsiteX8" fmla="*/ 1146649 w 2478986"/>
                  <a:gd name="connsiteY8" fmla="*/ 3864744 h 3898264"/>
                  <a:gd name="connsiteX9" fmla="*/ 1140450 w 2478986"/>
                  <a:gd name="connsiteY9" fmla="*/ 3857149 h 3898264"/>
                  <a:gd name="connsiteX10" fmla="*/ 1137063 w 2478986"/>
                  <a:gd name="connsiteY10" fmla="*/ 3857248 h 3898264"/>
                  <a:gd name="connsiteX11" fmla="*/ 181482 w 2478986"/>
                  <a:gd name="connsiteY11" fmla="*/ 2901670 h 3898264"/>
                  <a:gd name="connsiteX12" fmla="*/ 180710 w 2478986"/>
                  <a:gd name="connsiteY12" fmla="*/ 2902441 h 3898264"/>
                  <a:gd name="connsiteX13" fmla="*/ 27250 w 2478986"/>
                  <a:gd name="connsiteY13" fmla="*/ 2748841 h 3898264"/>
                  <a:gd name="connsiteX14" fmla="*/ 28597 w 2478986"/>
                  <a:gd name="connsiteY14" fmla="*/ 2747495 h 3898264"/>
                  <a:gd name="connsiteX15" fmla="*/ 17239 w 2478986"/>
                  <a:gd name="connsiteY15" fmla="*/ 2733577 h 3898264"/>
                  <a:gd name="connsiteX16" fmla="*/ 30727 w 2478986"/>
                  <a:gd name="connsiteY16" fmla="*/ 2601819 h 3898264"/>
                  <a:gd name="connsiteX17" fmla="*/ 65405 w 2478986"/>
                  <a:gd name="connsiteY17" fmla="*/ 2578815 h 3898264"/>
                  <a:gd name="connsiteX18" fmla="*/ 65735 w 2478986"/>
                  <a:gd name="connsiteY18" fmla="*/ 2578718 h 3898264"/>
                  <a:gd name="connsiteX19" fmla="*/ 299194 w 2478986"/>
                  <a:gd name="connsiteY19" fmla="*/ 2576140 h 3898264"/>
                  <a:gd name="connsiteX20" fmla="*/ 299175 w 2478986"/>
                  <a:gd name="connsiteY20" fmla="*/ 2574473 h 3898264"/>
                  <a:gd name="connsiteX21" fmla="*/ 540932 w 2478986"/>
                  <a:gd name="connsiteY21" fmla="*/ 2574472 h 3898264"/>
                  <a:gd name="connsiteX22" fmla="*/ 540932 w 2478986"/>
                  <a:gd name="connsiteY22" fmla="*/ 2314888 h 3898264"/>
                  <a:gd name="connsiteX23" fmla="*/ 544291 w 2478986"/>
                  <a:gd name="connsiteY23" fmla="*/ 1609303 h 3898264"/>
                  <a:gd name="connsiteX24" fmla="*/ 547804 w 2478986"/>
                  <a:gd name="connsiteY24" fmla="*/ 1405807 h 3898264"/>
                  <a:gd name="connsiteX25" fmla="*/ 555072 w 2478986"/>
                  <a:gd name="connsiteY25" fmla="*/ 1385472 h 3898264"/>
                  <a:gd name="connsiteX26" fmla="*/ 588895 w 2478986"/>
                  <a:gd name="connsiteY26" fmla="*/ 1326407 h 3898264"/>
                  <a:gd name="connsiteX27" fmla="*/ 1916508 w 2478986"/>
                  <a:gd name="connsiteY27" fmla="*/ 0 h 3898264"/>
                  <a:gd name="connsiteX28" fmla="*/ 1916508 w 2478986"/>
                  <a:gd name="connsiteY28" fmla="*/ 987609 h 3898264"/>
                  <a:gd name="connsiteX29" fmla="*/ 1914225 w 2478986"/>
                  <a:gd name="connsiteY29" fmla="*/ 987621 h 3898264"/>
                  <a:gd name="connsiteX30" fmla="*/ 1914225 w 2478986"/>
                  <a:gd name="connsiteY30" fmla="*/ 2574472 h 3898264"/>
                  <a:gd name="connsiteX31" fmla="*/ 2241092 w 2478986"/>
                  <a:gd name="connsiteY31" fmla="*/ 2574472 h 3898264"/>
                  <a:gd name="connsiteX32" fmla="*/ 2418997 w 2478986"/>
                  <a:gd name="connsiteY32" fmla="*/ 2576429 h 3898264"/>
                  <a:gd name="connsiteX33" fmla="*/ 2432163 w 2478986"/>
                  <a:gd name="connsiteY33" fmla="*/ 2582167 h 3898264"/>
                  <a:gd name="connsiteX34" fmla="*/ 2451113 w 2478986"/>
                  <a:gd name="connsiteY34" fmla="*/ 2596890 h 3898264"/>
                  <a:gd name="connsiteX35" fmla="*/ 2471994 w 2478986"/>
                  <a:gd name="connsiteY35" fmla="*/ 2700115 h 3898264"/>
                  <a:gd name="connsiteX36" fmla="*/ 2469652 w 2478986"/>
                  <a:gd name="connsiteY36" fmla="*/ 2704561 h 3898264"/>
                  <a:gd name="connsiteX37" fmla="*/ 2470913 w 2478986"/>
                  <a:gd name="connsiteY37" fmla="*/ 2705822 h 3898264"/>
                  <a:gd name="connsiteX38" fmla="*/ 2466847 w 2478986"/>
                  <a:gd name="connsiteY38" fmla="*/ 2709885 h 389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78986" h="3898264">
                    <a:moveTo>
                      <a:pt x="2466213" y="2711088"/>
                    </a:moveTo>
                    <a:lnTo>
                      <a:pt x="2430504" y="2746764"/>
                    </a:lnTo>
                    <a:lnTo>
                      <a:pt x="2429300" y="2747397"/>
                    </a:lnTo>
                    <a:lnTo>
                      <a:pt x="2232676" y="2943843"/>
                    </a:lnTo>
                    <a:lnTo>
                      <a:pt x="2232088" y="2943255"/>
                    </a:lnTo>
                    <a:lnTo>
                      <a:pt x="1323559" y="3851784"/>
                    </a:lnTo>
                    <a:lnTo>
                      <a:pt x="1318869" y="3851921"/>
                    </a:lnTo>
                    <a:lnTo>
                      <a:pt x="1308326" y="3864816"/>
                    </a:lnTo>
                    <a:cubicBezTo>
                      <a:pt x="1263660" y="3909442"/>
                      <a:pt x="1191274" y="3909409"/>
                      <a:pt x="1146649" y="3864744"/>
                    </a:cubicBezTo>
                    <a:lnTo>
                      <a:pt x="1140450" y="3857149"/>
                    </a:lnTo>
                    <a:lnTo>
                      <a:pt x="1137063" y="3857248"/>
                    </a:lnTo>
                    <a:lnTo>
                      <a:pt x="181482" y="2901670"/>
                    </a:lnTo>
                    <a:lnTo>
                      <a:pt x="180710" y="2902441"/>
                    </a:lnTo>
                    <a:lnTo>
                      <a:pt x="27250" y="2748841"/>
                    </a:lnTo>
                    <a:lnTo>
                      <a:pt x="28597" y="2747495"/>
                    </a:lnTo>
                    <a:lnTo>
                      <a:pt x="17239" y="2733577"/>
                    </a:lnTo>
                    <a:cubicBezTo>
                      <a:pt x="-9600" y="2692888"/>
                      <a:pt x="-5098" y="2637613"/>
                      <a:pt x="30727" y="2601819"/>
                    </a:cubicBezTo>
                    <a:cubicBezTo>
                      <a:pt x="40964" y="2591593"/>
                      <a:pt x="52788" y="2583925"/>
                      <a:pt x="65405" y="2578815"/>
                    </a:cubicBezTo>
                    <a:lnTo>
                      <a:pt x="65735" y="2578718"/>
                    </a:lnTo>
                    <a:lnTo>
                      <a:pt x="299194" y="2576140"/>
                    </a:lnTo>
                    <a:lnTo>
                      <a:pt x="299175" y="2574473"/>
                    </a:lnTo>
                    <a:lnTo>
                      <a:pt x="540932" y="2574472"/>
                    </a:lnTo>
                    <a:lnTo>
                      <a:pt x="540932" y="2314888"/>
                    </a:lnTo>
                    <a:lnTo>
                      <a:pt x="544291" y="1609303"/>
                    </a:lnTo>
                    <a:lnTo>
                      <a:pt x="547804" y="1405807"/>
                    </a:lnTo>
                    <a:lnTo>
                      <a:pt x="555072" y="1385472"/>
                    </a:lnTo>
                    <a:lnTo>
                      <a:pt x="588895" y="1326407"/>
                    </a:lnTo>
                    <a:lnTo>
                      <a:pt x="1916508" y="0"/>
                    </a:lnTo>
                    <a:lnTo>
                      <a:pt x="1916508" y="987609"/>
                    </a:lnTo>
                    <a:lnTo>
                      <a:pt x="1914225" y="987621"/>
                    </a:lnTo>
                    <a:lnTo>
                      <a:pt x="1914225" y="2574472"/>
                    </a:lnTo>
                    <a:lnTo>
                      <a:pt x="2241092" y="2574472"/>
                    </a:lnTo>
                    <a:lnTo>
                      <a:pt x="2418997" y="2576429"/>
                    </a:lnTo>
                    <a:lnTo>
                      <a:pt x="2432163" y="2582167"/>
                    </a:lnTo>
                    <a:cubicBezTo>
                      <a:pt x="2438927" y="2586167"/>
                      <a:pt x="2445303" y="2591074"/>
                      <a:pt x="2451113" y="2596890"/>
                    </a:cubicBezTo>
                    <a:cubicBezTo>
                      <a:pt x="2479004" y="2624807"/>
                      <a:pt x="2485962" y="2665717"/>
                      <a:pt x="2471994" y="2700115"/>
                    </a:cubicBezTo>
                    <a:lnTo>
                      <a:pt x="2469652" y="2704561"/>
                    </a:lnTo>
                    <a:lnTo>
                      <a:pt x="2470913" y="2705822"/>
                    </a:lnTo>
                    <a:lnTo>
                      <a:pt x="2466847" y="2709885"/>
                    </a:lnTo>
                    <a:close/>
                  </a:path>
                </a:pathLst>
              </a:custGeom>
              <a:solidFill>
                <a:schemeClr val="bg1">
                  <a:lumMod val="7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A27B16D-7BC7-AEAF-BF6B-4BC206020F87}"/>
                  </a:ext>
                </a:extLst>
              </p:cNvPr>
              <p:cNvSpPr/>
              <p:nvPr/>
            </p:nvSpPr>
            <p:spPr>
              <a:xfrm flipH="1">
                <a:off x="1745243" y="6383494"/>
                <a:ext cx="2248974" cy="137344"/>
              </a:xfrm>
              <a:custGeom>
                <a:avLst/>
                <a:gdLst>
                  <a:gd name="connsiteX0" fmla="*/ 544245 w 2248972"/>
                  <a:gd name="connsiteY0" fmla="*/ 0 h 137344"/>
                  <a:gd name="connsiteX1" fmla="*/ 2248972 w 2248972"/>
                  <a:gd name="connsiteY1" fmla="*/ 0 h 137344"/>
                  <a:gd name="connsiteX2" fmla="*/ 2130690 w 2248972"/>
                  <a:gd name="connsiteY2" fmla="*/ 114371 h 137344"/>
                  <a:gd name="connsiteX3" fmla="*/ 2065969 w 2248972"/>
                  <a:gd name="connsiteY3" fmla="*/ 131990 h 137344"/>
                  <a:gd name="connsiteX4" fmla="*/ 1937742 w 2248972"/>
                  <a:gd name="connsiteY4" fmla="*/ 131991 h 137344"/>
                  <a:gd name="connsiteX5" fmla="*/ 1937742 w 2248972"/>
                  <a:gd name="connsiteY5" fmla="*/ 137344 h 137344"/>
                  <a:gd name="connsiteX6" fmla="*/ 0 w 2248972"/>
                  <a:gd name="connsiteY6" fmla="*/ 137344 h 137344"/>
                  <a:gd name="connsiteX7" fmla="*/ 0 w 2248972"/>
                  <a:gd name="connsiteY7" fmla="*/ 112375 h 137344"/>
                  <a:gd name="connsiteX8" fmla="*/ 8626 w 2248972"/>
                  <a:gd name="connsiteY8" fmla="*/ 113283 h 137344"/>
                  <a:gd name="connsiteX9" fmla="*/ 172782 w 2248972"/>
                  <a:gd name="connsiteY9" fmla="*/ 85143 h 137344"/>
                  <a:gd name="connsiteX10" fmla="*/ 288553 w 2248972"/>
                  <a:gd name="connsiteY10" fmla="*/ 18855 h 137344"/>
                  <a:gd name="connsiteX11" fmla="*/ 304440 w 2248972"/>
                  <a:gd name="connsiteY11" fmla="*/ 4184 h 137344"/>
                  <a:gd name="connsiteX12" fmla="*/ 539714 w 2248972"/>
                  <a:gd name="connsiteY12" fmla="*/ 4184 h 13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8972" h="137344">
                    <a:moveTo>
                      <a:pt x="544245" y="0"/>
                    </a:moveTo>
                    <a:lnTo>
                      <a:pt x="2248972" y="0"/>
                    </a:lnTo>
                    <a:lnTo>
                      <a:pt x="2130690" y="114371"/>
                    </a:lnTo>
                    <a:lnTo>
                      <a:pt x="2065969" y="131990"/>
                    </a:lnTo>
                    <a:lnTo>
                      <a:pt x="1937742" y="131991"/>
                    </a:lnTo>
                    <a:lnTo>
                      <a:pt x="1937742" y="137344"/>
                    </a:lnTo>
                    <a:lnTo>
                      <a:pt x="0" y="137344"/>
                    </a:lnTo>
                    <a:lnTo>
                      <a:pt x="0" y="112375"/>
                    </a:lnTo>
                    <a:lnTo>
                      <a:pt x="8626" y="113283"/>
                    </a:lnTo>
                    <a:cubicBezTo>
                      <a:pt x="64906" y="114294"/>
                      <a:pt x="120050" y="105229"/>
                      <a:pt x="172782" y="85143"/>
                    </a:cubicBezTo>
                    <a:cubicBezTo>
                      <a:pt x="214968" y="69075"/>
                      <a:pt x="253614" y="46714"/>
                      <a:pt x="288553" y="18855"/>
                    </a:cubicBezTo>
                    <a:lnTo>
                      <a:pt x="304440" y="4184"/>
                    </a:lnTo>
                    <a:lnTo>
                      <a:pt x="539714" y="4184"/>
                    </a:lnTo>
                    <a:close/>
                  </a:path>
                </a:pathLst>
              </a:custGeom>
              <a:gradFill>
                <a:gsLst>
                  <a:gs pos="0">
                    <a:srgbClr val="BFBFBF"/>
                  </a:gs>
                  <a:gs pos="50000">
                    <a:srgbClr val="ABABAB"/>
                  </a:gs>
                  <a:gs pos="75000">
                    <a:srgbClr val="979797"/>
                  </a:gs>
                  <a:gs pos="95000">
                    <a:srgbClr val="8383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 Box 10">
            <a:extLst>
              <a:ext uri="{FF2B5EF4-FFF2-40B4-BE49-F238E27FC236}">
                <a16:creationId xmlns:a16="http://schemas.microsoft.com/office/drawing/2014/main" id="{E688E0FF-539E-FD13-5F67-B87C4478AE56}"/>
              </a:ext>
            </a:extLst>
          </p:cNvPr>
          <p:cNvSpPr txBox="1">
            <a:spLocks noChangeArrowheads="1"/>
          </p:cNvSpPr>
          <p:nvPr/>
        </p:nvSpPr>
        <p:spPr bwMode="auto">
          <a:xfrm>
            <a:off x="4671916" y="5517468"/>
            <a:ext cx="2911197" cy="800219"/>
          </a:xfrm>
          <a:prstGeom prst="rect">
            <a:avLst/>
          </a:prstGeom>
          <a:noFill/>
          <a:ln w="9525">
            <a:noFill/>
            <a:miter lim="800000"/>
            <a:headEnd/>
            <a:tailEnd/>
          </a:ln>
        </p:spPr>
        <p:txBody>
          <a:bodyPr wrap="square" lIns="60960" tIns="30480" rIns="60960" bIns="30480">
            <a:spAutoFit/>
          </a:bodyPr>
          <a:lstStyle/>
          <a:p>
            <a:pPr fontAlgn="base"/>
            <a:r>
              <a:rPr lang="en-US" sz="2400">
                <a:solidFill>
                  <a:schemeClr val="bg1"/>
                </a:solidFill>
                <a:latin typeface="Source Sans Pro" panose="020B0503030403020204" pitchFamily="34" charset="0"/>
                <a:ea typeface="Source Sans Pro" panose="020B0503030403020204" pitchFamily="34" charset="0"/>
              </a:rPr>
              <a:t>Bureau of Vocational Rehabilitation (BVR)</a:t>
            </a:r>
          </a:p>
        </p:txBody>
      </p:sp>
      <p:grpSp>
        <p:nvGrpSpPr>
          <p:cNvPr id="24" name="Group 23">
            <a:extLst>
              <a:ext uri="{FF2B5EF4-FFF2-40B4-BE49-F238E27FC236}">
                <a16:creationId xmlns:a16="http://schemas.microsoft.com/office/drawing/2014/main" id="{987F6903-15E3-FC85-1CE2-489C8A1CAD42}"/>
              </a:ext>
              <a:ext uri="{C183D7F6-B498-43B3-948B-1728B52AA6E4}">
                <adec:decorative xmlns:adec="http://schemas.microsoft.com/office/drawing/2017/decorative" val="1"/>
              </a:ext>
            </a:extLst>
          </p:cNvPr>
          <p:cNvGrpSpPr/>
          <p:nvPr/>
        </p:nvGrpSpPr>
        <p:grpSpPr>
          <a:xfrm>
            <a:off x="4509141" y="4933145"/>
            <a:ext cx="2743200" cy="509854"/>
            <a:chOff x="1555542" y="3339993"/>
            <a:chExt cx="2743200" cy="509854"/>
          </a:xfrm>
        </p:grpSpPr>
        <p:sp>
          <p:nvSpPr>
            <p:cNvPr id="25" name="Freeform: Shape 24">
              <a:extLst>
                <a:ext uri="{FF2B5EF4-FFF2-40B4-BE49-F238E27FC236}">
                  <a16:creationId xmlns:a16="http://schemas.microsoft.com/office/drawing/2014/main" id="{94416EDB-3B77-A87B-A188-68B1DC8B66C3}"/>
                </a:ext>
              </a:extLst>
            </p:cNvPr>
            <p:cNvSpPr>
              <a:spLocks noChangeAspect="1"/>
            </p:cNvSpPr>
            <p:nvPr/>
          </p:nvSpPr>
          <p:spPr>
            <a:xfrm rot="10800000">
              <a:off x="1555542" y="3339993"/>
              <a:ext cx="2743200" cy="509854"/>
            </a:xfrm>
            <a:custGeom>
              <a:avLst/>
              <a:gdLst>
                <a:gd name="connsiteX0" fmla="*/ 3023014 w 3023014"/>
                <a:gd name="connsiteY0" fmla="*/ 561860 h 561860"/>
                <a:gd name="connsiteX1" fmla="*/ 0 w 3023014"/>
                <a:gd name="connsiteY1" fmla="*/ 561860 h 561860"/>
                <a:gd name="connsiteX2" fmla="*/ 0 w 3023014"/>
                <a:gd name="connsiteY2" fmla="*/ 154236 h 561860"/>
                <a:gd name="connsiteX3" fmla="*/ 1396919 w 3023014"/>
                <a:gd name="connsiteY3" fmla="*/ 154236 h 561860"/>
                <a:gd name="connsiteX4" fmla="*/ 1511507 w 3023014"/>
                <a:gd name="connsiteY4" fmla="*/ 0 h 561860"/>
                <a:gd name="connsiteX5" fmla="*/ 1626095 w 3023014"/>
                <a:gd name="connsiteY5" fmla="*/ 154236 h 561860"/>
                <a:gd name="connsiteX6" fmla="*/ 3023014 w 3023014"/>
                <a:gd name="connsiteY6" fmla="*/ 154236 h 5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3014" h="561860">
                  <a:moveTo>
                    <a:pt x="3023014" y="561860"/>
                  </a:moveTo>
                  <a:lnTo>
                    <a:pt x="0" y="561860"/>
                  </a:lnTo>
                  <a:lnTo>
                    <a:pt x="0" y="154236"/>
                  </a:lnTo>
                  <a:lnTo>
                    <a:pt x="1396919" y="154236"/>
                  </a:lnTo>
                  <a:lnTo>
                    <a:pt x="1511507" y="0"/>
                  </a:lnTo>
                  <a:lnTo>
                    <a:pt x="1626095" y="154236"/>
                  </a:lnTo>
                  <a:lnTo>
                    <a:pt x="3023014" y="154236"/>
                  </a:lnTo>
                  <a:close/>
                </a:path>
              </a:pathLst>
            </a:custGeom>
            <a:solidFill>
              <a:srgbClr val="DAD5D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DDE0014D-5672-4F6F-3799-314CC82979B7}"/>
                </a:ext>
              </a:extLst>
            </p:cNvPr>
            <p:cNvSpPr txBox="1">
              <a:spLocks noChangeArrowheads="1"/>
            </p:cNvSpPr>
            <p:nvPr/>
          </p:nvSpPr>
          <p:spPr bwMode="auto">
            <a:xfrm>
              <a:off x="1734974" y="3377674"/>
              <a:ext cx="2353555" cy="307777"/>
            </a:xfrm>
            <a:prstGeom prst="rect">
              <a:avLst/>
            </a:prstGeom>
            <a:noFill/>
            <a:ln w="9525">
              <a:noFill/>
              <a:miter lim="800000"/>
              <a:headEnd/>
              <a:tailEnd/>
            </a:ln>
          </p:spPr>
          <p:txBody>
            <a:bodyPr wrap="square" lIns="60960" tIns="30480" rIns="60960" bIns="30480">
              <a:spAutoFit/>
            </a:bodyPr>
            <a:lstStyle/>
            <a:p>
              <a:pPr algn="ctr"/>
              <a:endParaRPr lang="en-US" sz="1600">
                <a:solidFill>
                  <a:schemeClr val="bg1"/>
                </a:solidFill>
                <a:latin typeface="Bernard MT Condensed" panose="02050806060905020404" pitchFamily="18" charset="0"/>
              </a:endParaRPr>
            </a:p>
          </p:txBody>
        </p:sp>
      </p:grpSp>
    </p:spTree>
    <p:extLst>
      <p:ext uri="{BB962C8B-B14F-4D97-AF65-F5344CB8AC3E}">
        <p14:creationId xmlns:p14="http://schemas.microsoft.com/office/powerpoint/2010/main" val="3049529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98D6DA-162F-ECD8-C720-01807D4AE666}"/>
              </a:ext>
              <a:ext uri="{C183D7F6-B498-43B3-948B-1728B52AA6E4}">
                <adec:decorative xmlns:adec="http://schemas.microsoft.com/office/drawing/2017/decorative" val="1"/>
              </a:ext>
            </a:extLst>
          </p:cNvPr>
          <p:cNvSpPr/>
          <p:nvPr/>
        </p:nvSpPr>
        <p:spPr>
          <a:xfrm>
            <a:off x="0" y="6489829"/>
            <a:ext cx="12192000" cy="368172"/>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84BD71DE-811A-F8A4-B6CF-B683432C787E}"/>
              </a:ext>
            </a:extLst>
          </p:cNvPr>
          <p:cNvSpPr txBox="1">
            <a:spLocks noGrp="1"/>
          </p:cNvSpPr>
          <p:nvPr>
            <p:ph type="title" idx="4294967295"/>
          </p:nvPr>
        </p:nvSpPr>
        <p:spPr>
          <a:xfrm>
            <a:off x="6795896" y="312742"/>
            <a:ext cx="539610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 Ohio</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Overview</a:t>
            </a:r>
          </a:p>
        </p:txBody>
      </p:sp>
      <p:pic>
        <p:nvPicPr>
          <p:cNvPr id="14" name="Picture 13">
            <a:extLst>
              <a:ext uri="{FF2B5EF4-FFF2-40B4-BE49-F238E27FC236}">
                <a16:creationId xmlns:a16="http://schemas.microsoft.com/office/drawing/2014/main" id="{149BF02E-91F0-3970-9EDA-39DECA44FF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556" y="437744"/>
            <a:ext cx="4853157" cy="959437"/>
          </a:xfrm>
          <a:prstGeom prst="rect">
            <a:avLst/>
          </a:prstGeom>
        </p:spPr>
      </p:pic>
      <p:graphicFrame>
        <p:nvGraphicFramePr>
          <p:cNvPr id="9" name="Content Placeholder 2" descr="Prioritize, Promote inclusion, Ensure equitable access, AO Specialists">
            <a:extLst>
              <a:ext uri="{FF2B5EF4-FFF2-40B4-BE49-F238E27FC236}">
                <a16:creationId xmlns:a16="http://schemas.microsoft.com/office/drawing/2014/main" id="{B3BAEBF0-FA52-C856-28E0-CF4ABB525B79}"/>
              </a:ext>
              <a:ext uri="{C183D7F6-B498-43B3-948B-1728B52AA6E4}">
                <adec:decorative xmlns:adec="http://schemas.microsoft.com/office/drawing/2017/decorative" val="0"/>
              </a:ext>
            </a:extLst>
          </p:cNvPr>
          <p:cNvGraphicFramePr>
            <a:graphicFrameLocks noGrp="1"/>
          </p:cNvGraphicFramePr>
          <p:nvPr>
            <p:ph idx="1"/>
          </p:nvPr>
        </p:nvGraphicFramePr>
        <p:xfrm>
          <a:off x="194388" y="1636031"/>
          <a:ext cx="11803224" cy="4739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CC7B2DB1-9C31-E6F4-1218-803417C0746A}"/>
              </a:ext>
              <a:ext uri="{C183D7F6-B498-43B3-948B-1728B52AA6E4}">
                <adec:decorative xmlns:adec="http://schemas.microsoft.com/office/drawing/2017/decorative" val="1"/>
              </a:ext>
            </a:extLst>
          </p:cNvPr>
          <p:cNvSpPr txBox="1"/>
          <p:nvPr/>
        </p:nvSpPr>
        <p:spPr>
          <a:xfrm>
            <a:off x="0" y="6971848"/>
            <a:ext cx="8854210" cy="115416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38CF6AA0-F33D-C4BE-C8A7-3047FCE4E72A}"/>
              </a:ext>
              <a:ext uri="{C183D7F6-B498-43B3-948B-1728B52AA6E4}">
                <adec:decorative xmlns:adec="http://schemas.microsoft.com/office/drawing/2017/decorative" val="1"/>
              </a:ext>
            </a:extLst>
          </p:cNvPr>
          <p:cNvSpPr txBox="1"/>
          <p:nvPr/>
        </p:nvSpPr>
        <p:spPr>
          <a:xfrm>
            <a:off x="152400" y="-1351544"/>
            <a:ext cx="8854210" cy="115416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endParaRPr>
          </a:p>
        </p:txBody>
      </p:sp>
      <p:sp>
        <p:nvSpPr>
          <p:cNvPr id="4" name="TextBox 3">
            <a:extLst>
              <a:ext uri="{FF2B5EF4-FFF2-40B4-BE49-F238E27FC236}">
                <a16:creationId xmlns:a16="http://schemas.microsoft.com/office/drawing/2014/main" id="{624908BC-946C-91F5-5E9D-09F51867B74A}"/>
              </a:ext>
            </a:extLst>
          </p:cNvPr>
          <p:cNvSpPr txBox="1"/>
          <p:nvPr/>
        </p:nvSpPr>
        <p:spPr>
          <a:xfrm>
            <a:off x="2276" y="6505410"/>
            <a:ext cx="60937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OOD.Ohio.Gov</a:t>
            </a: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a:t>
            </a:r>
          </a:p>
        </p:txBody>
      </p:sp>
      <p:sp>
        <p:nvSpPr>
          <p:cNvPr id="6" name="TextBox 5">
            <a:extLst>
              <a:ext uri="{FF2B5EF4-FFF2-40B4-BE49-F238E27FC236}">
                <a16:creationId xmlns:a16="http://schemas.microsoft.com/office/drawing/2014/main" id="{E7D16753-AB81-1A42-85EA-8BA2EBC5C9CF}"/>
              </a:ext>
            </a:extLst>
          </p:cNvPr>
          <p:cNvSpPr txBox="1"/>
          <p:nvPr/>
        </p:nvSpPr>
        <p:spPr>
          <a:xfrm>
            <a:off x="5997055" y="6489829"/>
            <a:ext cx="6121020"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AccessibleOhio@ood.ohio.gov </a:t>
            </a:r>
          </a:p>
        </p:txBody>
      </p:sp>
    </p:spTree>
    <p:extLst>
      <p:ext uri="{BB962C8B-B14F-4D97-AF65-F5344CB8AC3E}">
        <p14:creationId xmlns:p14="http://schemas.microsoft.com/office/powerpoint/2010/main" val="256971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20DD-9406-16EC-9CC3-A45EA4425FFA}"/>
              </a:ext>
            </a:extLst>
          </p:cNvPr>
          <p:cNvSpPr>
            <a:spLocks noGrp="1"/>
          </p:cNvSpPr>
          <p:nvPr>
            <p:ph type="title"/>
          </p:nvPr>
        </p:nvSpPr>
        <p:spPr>
          <a:xfrm>
            <a:off x="838200" y="-693174"/>
            <a:ext cx="4028768" cy="693174"/>
          </a:xfrm>
        </p:spPr>
        <p:txBody>
          <a:bodyPr vert="horz" lIns="91440" tIns="45720" rIns="91440" bIns="45720" rtlCol="0" anchor="b">
            <a:normAutofit/>
          </a:bodyPr>
          <a:lstStyle/>
          <a:p>
            <a:r>
              <a:rPr lang="en-US" sz="2400">
                <a:latin typeface="Source Sans Pro" panose="020B0503030403020204" pitchFamily="34" charset="0"/>
                <a:ea typeface="Source Sans Pro" panose="020B0503030403020204" pitchFamily="34" charset="0"/>
              </a:rPr>
              <a:t>Accessible Ohio Specialists</a:t>
            </a:r>
          </a:p>
        </p:txBody>
      </p:sp>
      <p:pic>
        <p:nvPicPr>
          <p:cNvPr id="3" name="Picture 2" descr="Shelly Burkhart, Northwest">
            <a:extLst>
              <a:ext uri="{FF2B5EF4-FFF2-40B4-BE49-F238E27FC236}">
                <a16:creationId xmlns:a16="http://schemas.microsoft.com/office/drawing/2014/main" id="{B2A27C66-DB6C-1B61-B5D0-CD067AF9B7B4}"/>
              </a:ext>
            </a:extLst>
          </p:cNvPr>
          <p:cNvPicPr>
            <a:picLocks noChangeAspect="1"/>
          </p:cNvPicPr>
          <p:nvPr/>
        </p:nvPicPr>
        <p:blipFill rotWithShape="1">
          <a:blip r:embed="rId2"/>
          <a:srcRect l="19135" r="22689" b="2"/>
          <a:stretch/>
        </p:blipFill>
        <p:spPr>
          <a:xfrm>
            <a:off x="180385" y="171715"/>
            <a:ext cx="2827865" cy="3731891"/>
          </a:xfrm>
          <a:prstGeom prst="rect">
            <a:avLst/>
          </a:prstGeom>
        </p:spPr>
      </p:pic>
      <p:sp>
        <p:nvSpPr>
          <p:cNvPr id="25" name="TextBox 24">
            <a:extLst>
              <a:ext uri="{FF2B5EF4-FFF2-40B4-BE49-F238E27FC236}">
                <a16:creationId xmlns:a16="http://schemas.microsoft.com/office/drawing/2014/main" id="{09FBB9D4-D37E-380A-A365-A1A8185BDF63}"/>
              </a:ext>
            </a:extLst>
          </p:cNvPr>
          <p:cNvSpPr txBox="1"/>
          <p:nvPr/>
        </p:nvSpPr>
        <p:spPr>
          <a:xfrm>
            <a:off x="391393" y="3987178"/>
            <a:ext cx="24058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mn-cs"/>
              </a:rPr>
              <a:t>Shelly Burkhart, ADAC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mn-cs"/>
              </a:rPr>
              <a:t>Northwest</a:t>
            </a:r>
          </a:p>
        </p:txBody>
      </p:sp>
      <p:pic>
        <p:nvPicPr>
          <p:cNvPr id="5" name="Picture 4" descr="Brianna Potter, OTR/L, Northeast">
            <a:extLst>
              <a:ext uri="{FF2B5EF4-FFF2-40B4-BE49-F238E27FC236}">
                <a16:creationId xmlns:a16="http://schemas.microsoft.com/office/drawing/2014/main" id="{3F7D9D16-DCA1-0EFB-B82B-5A4E752FBD05}"/>
              </a:ext>
            </a:extLst>
          </p:cNvPr>
          <p:cNvPicPr>
            <a:picLocks noChangeAspect="1"/>
          </p:cNvPicPr>
          <p:nvPr/>
        </p:nvPicPr>
        <p:blipFill rotWithShape="1">
          <a:blip r:embed="rId3"/>
          <a:srcRect l="18034" r="17414" b="-3"/>
          <a:stretch/>
        </p:blipFill>
        <p:spPr>
          <a:xfrm>
            <a:off x="3178358" y="171715"/>
            <a:ext cx="2827865" cy="3731891"/>
          </a:xfrm>
          <a:prstGeom prst="rect">
            <a:avLst/>
          </a:prstGeom>
        </p:spPr>
      </p:pic>
      <p:sp>
        <p:nvSpPr>
          <p:cNvPr id="27" name="TextBox 26">
            <a:extLst>
              <a:ext uri="{FF2B5EF4-FFF2-40B4-BE49-F238E27FC236}">
                <a16:creationId xmlns:a16="http://schemas.microsoft.com/office/drawing/2014/main" id="{B011E6F7-0A3C-ABAA-D4F1-6B1AAADB2591}"/>
              </a:ext>
            </a:extLst>
          </p:cNvPr>
          <p:cNvSpPr txBox="1"/>
          <p:nvPr/>
        </p:nvSpPr>
        <p:spPr>
          <a:xfrm>
            <a:off x="3389366" y="3987177"/>
            <a:ext cx="24058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mn-cs"/>
              </a:rPr>
              <a:t>Brianna Potter, OTR/L, ADAC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mn-cs"/>
              </a:rPr>
              <a:t>Northeast</a:t>
            </a:r>
          </a:p>
        </p:txBody>
      </p:sp>
      <p:pic>
        <p:nvPicPr>
          <p:cNvPr id="17" name="Picture 16" descr="Tanya Vela, OTR/L, Southeast">
            <a:extLst>
              <a:ext uri="{FF2B5EF4-FFF2-40B4-BE49-F238E27FC236}">
                <a16:creationId xmlns:a16="http://schemas.microsoft.com/office/drawing/2014/main" id="{361084E1-BE7E-8AC7-D617-C3FD6C3FC5E5}"/>
              </a:ext>
            </a:extLst>
          </p:cNvPr>
          <p:cNvPicPr>
            <a:picLocks noChangeAspect="1"/>
          </p:cNvPicPr>
          <p:nvPr/>
        </p:nvPicPr>
        <p:blipFill rotWithShape="1">
          <a:blip r:embed="rId4"/>
          <a:srcRect l="17680" r="21437" b="-1"/>
          <a:stretch/>
        </p:blipFill>
        <p:spPr>
          <a:xfrm>
            <a:off x="6176331" y="166696"/>
            <a:ext cx="2827865" cy="3731891"/>
          </a:xfrm>
          <a:prstGeom prst="rect">
            <a:avLst/>
          </a:prstGeom>
        </p:spPr>
      </p:pic>
      <p:sp>
        <p:nvSpPr>
          <p:cNvPr id="29" name="TextBox 28">
            <a:extLst>
              <a:ext uri="{FF2B5EF4-FFF2-40B4-BE49-F238E27FC236}">
                <a16:creationId xmlns:a16="http://schemas.microsoft.com/office/drawing/2014/main" id="{04D24954-70A3-C0E8-8AB2-5459FAFBE14F}"/>
              </a:ext>
            </a:extLst>
          </p:cNvPr>
          <p:cNvSpPr txBox="1"/>
          <p:nvPr/>
        </p:nvSpPr>
        <p:spPr>
          <a:xfrm>
            <a:off x="6302570" y="3987176"/>
            <a:ext cx="25753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3F75"/>
                </a:solidFill>
                <a:effectLst/>
                <a:uLnTx/>
                <a:uFillTx/>
                <a:latin typeface="Source Sans Pro" panose="020B0503030403020204" pitchFamily="34" charset="0"/>
                <a:ea typeface="Source Sans Pro" panose="020B0503030403020204" pitchFamily="34" charset="0"/>
                <a:cs typeface="+mn-cs"/>
              </a:rPr>
              <a:t>Tanya K. Vela, </a:t>
            </a:r>
            <a:br>
              <a:rPr kumimoji="0" lang="en-US" sz="2400" b="1" i="0" u="none" strike="noStrike" kern="1200" cap="none" spc="0" normalizeH="0" baseline="0" noProof="0" dirty="0">
                <a:ln>
                  <a:noFill/>
                </a:ln>
                <a:solidFill>
                  <a:srgbClr val="0E3F75"/>
                </a:solidFill>
                <a:effectLst/>
                <a:uLnTx/>
                <a:uFillTx/>
                <a:latin typeface="Source Sans Pro" panose="020B0503030403020204" pitchFamily="34" charset="0"/>
                <a:ea typeface="Source Sans Pro" panose="020B0503030403020204" pitchFamily="34" charset="0"/>
                <a:cs typeface="+mn-cs"/>
              </a:rPr>
            </a:br>
            <a:r>
              <a:rPr kumimoji="0" lang="en-US" sz="2400" b="1" i="0" u="none" strike="noStrike" kern="1200" cap="none" spc="0" normalizeH="0" baseline="0" noProof="0" dirty="0">
                <a:ln>
                  <a:noFill/>
                </a:ln>
                <a:solidFill>
                  <a:srgbClr val="0E3F75"/>
                </a:solidFill>
                <a:effectLst/>
                <a:uLnTx/>
                <a:uFillTx/>
                <a:latin typeface="Source Sans Pro" panose="020B0503030403020204" pitchFamily="34" charset="0"/>
                <a:ea typeface="Source Sans Pro" panose="020B0503030403020204" pitchFamily="34" charset="0"/>
                <a:cs typeface="+mn-cs"/>
              </a:rPr>
              <a:t>OTR/L, ADAC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E3F75"/>
                </a:solidFill>
                <a:effectLst/>
                <a:uLnTx/>
                <a:uFillTx/>
                <a:latin typeface="Source Sans Pro" panose="020B0503030403020204" pitchFamily="34" charset="0"/>
                <a:ea typeface="Source Sans Pro" panose="020B0503030403020204" pitchFamily="34" charset="0"/>
                <a:cs typeface="+mn-cs"/>
              </a:rPr>
              <a:t>Southeast</a:t>
            </a:r>
          </a:p>
        </p:txBody>
      </p:sp>
      <p:pic>
        <p:nvPicPr>
          <p:cNvPr id="20" name="Picture 19" descr="Julia Wagner, OTD, OTR/L Southwest">
            <a:extLst>
              <a:ext uri="{FF2B5EF4-FFF2-40B4-BE49-F238E27FC236}">
                <a16:creationId xmlns:a16="http://schemas.microsoft.com/office/drawing/2014/main" id="{FB9DE302-99D4-4EF2-0589-8BFCD46CAEB3}"/>
              </a:ext>
            </a:extLst>
          </p:cNvPr>
          <p:cNvPicPr>
            <a:picLocks noChangeAspect="1"/>
          </p:cNvPicPr>
          <p:nvPr/>
        </p:nvPicPr>
        <p:blipFill rotWithShape="1">
          <a:blip r:embed="rId5"/>
          <a:srcRect l="11808" t="-1" r="18532" b="-4152"/>
          <a:stretch/>
        </p:blipFill>
        <p:spPr>
          <a:xfrm>
            <a:off x="9183750" y="166695"/>
            <a:ext cx="2876974" cy="3924537"/>
          </a:xfrm>
          <a:prstGeom prst="rect">
            <a:avLst/>
          </a:prstGeom>
        </p:spPr>
      </p:pic>
      <p:sp>
        <p:nvSpPr>
          <p:cNvPr id="31" name="TextBox 30">
            <a:extLst>
              <a:ext uri="{FF2B5EF4-FFF2-40B4-BE49-F238E27FC236}">
                <a16:creationId xmlns:a16="http://schemas.microsoft.com/office/drawing/2014/main" id="{121D6262-45CC-8D35-2FA9-CC7A1993F294}"/>
              </a:ext>
            </a:extLst>
          </p:cNvPr>
          <p:cNvSpPr txBox="1"/>
          <p:nvPr/>
        </p:nvSpPr>
        <p:spPr>
          <a:xfrm>
            <a:off x="9316951" y="3987175"/>
            <a:ext cx="26105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mn-cs"/>
              </a:rPr>
              <a:t>Julia Wagner, OTD, OTR/L, ADAC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mn-cs"/>
              </a:rPr>
              <a:t>Southwest</a:t>
            </a:r>
          </a:p>
        </p:txBody>
      </p:sp>
      <p:sp>
        <p:nvSpPr>
          <p:cNvPr id="10" name="Rectangle 9">
            <a:extLst>
              <a:ext uri="{FF2B5EF4-FFF2-40B4-BE49-F238E27FC236}">
                <a16:creationId xmlns:a16="http://schemas.microsoft.com/office/drawing/2014/main" id="{1B98D6DA-162F-ECD8-C720-01807D4AE666}"/>
              </a:ext>
              <a:ext uri="{C183D7F6-B498-43B3-948B-1728B52AA6E4}">
                <adec:decorative xmlns:adec="http://schemas.microsoft.com/office/drawing/2017/decorative" val="1"/>
              </a:ext>
            </a:extLst>
          </p:cNvPr>
          <p:cNvSpPr/>
          <p:nvPr/>
        </p:nvSpPr>
        <p:spPr>
          <a:xfrm>
            <a:off x="0" y="6489831"/>
            <a:ext cx="12192000" cy="368172"/>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72F1204C-85C5-35FB-AC7A-2457FC95BED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69421" y="5321708"/>
            <a:ext cx="4853157" cy="952281"/>
          </a:xfrm>
          <a:prstGeom prst="rect">
            <a:avLst/>
          </a:prstGeom>
        </p:spPr>
      </p:pic>
      <p:sp>
        <p:nvSpPr>
          <p:cNvPr id="4" name="TextBox 3">
            <a:extLst>
              <a:ext uri="{FF2B5EF4-FFF2-40B4-BE49-F238E27FC236}">
                <a16:creationId xmlns:a16="http://schemas.microsoft.com/office/drawing/2014/main" id="{2B9CAB27-6204-BE5F-DA6E-23623EAE01C7}"/>
              </a:ext>
              <a:ext uri="{C183D7F6-B498-43B3-948B-1728B52AA6E4}">
                <adec:decorative xmlns:adec="http://schemas.microsoft.com/office/drawing/2017/decorative" val="1"/>
              </a:ext>
            </a:extLst>
          </p:cNvPr>
          <p:cNvSpPr txBox="1"/>
          <p:nvPr/>
        </p:nvSpPr>
        <p:spPr>
          <a:xfrm>
            <a:off x="2276" y="6505410"/>
            <a:ext cx="60937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OOD.Ohio.Gov</a:t>
            </a: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a:t>
            </a:r>
          </a:p>
        </p:txBody>
      </p:sp>
      <p:sp>
        <p:nvSpPr>
          <p:cNvPr id="6" name="TextBox 5">
            <a:extLst>
              <a:ext uri="{FF2B5EF4-FFF2-40B4-BE49-F238E27FC236}">
                <a16:creationId xmlns:a16="http://schemas.microsoft.com/office/drawing/2014/main" id="{587A59C7-6EDB-BA47-0D22-FAECE97919CF}"/>
              </a:ext>
              <a:ext uri="{C183D7F6-B498-43B3-948B-1728B52AA6E4}">
                <adec:decorative xmlns:adec="http://schemas.microsoft.com/office/drawing/2017/decorative" val="1"/>
              </a:ext>
            </a:extLst>
          </p:cNvPr>
          <p:cNvSpPr txBox="1"/>
          <p:nvPr/>
        </p:nvSpPr>
        <p:spPr>
          <a:xfrm>
            <a:off x="5997055" y="6489829"/>
            <a:ext cx="6121020"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AccessibleOhio@ood.ohio.gov </a:t>
            </a:r>
          </a:p>
        </p:txBody>
      </p:sp>
    </p:spTree>
    <p:extLst>
      <p:ext uri="{BB962C8B-B14F-4D97-AF65-F5344CB8AC3E}">
        <p14:creationId xmlns:p14="http://schemas.microsoft.com/office/powerpoint/2010/main" val="4018737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5AD43B-2FFC-4089-9801-8339E714A209}"/>
              </a:ext>
            </a:extLst>
          </p:cNvPr>
          <p:cNvPicPr>
            <a:picLocks noChangeAspect="1"/>
          </p:cNvPicPr>
          <p:nvPr/>
        </p:nvPicPr>
        <p:blipFill rotWithShape="1">
          <a:blip r:embed="rId2">
            <a:extLst>
              <a:ext uri="{28A0092B-C50C-407E-A947-70E740481C1C}">
                <a14:useLocalDpi xmlns:a14="http://schemas.microsoft.com/office/drawing/2010/main" val="0"/>
              </a:ext>
            </a:extLst>
          </a:blip>
          <a:srcRect l="21035" t="42799" r="10778" b="27407"/>
          <a:stretch/>
        </p:blipFill>
        <p:spPr>
          <a:xfrm>
            <a:off x="965200" y="527755"/>
            <a:ext cx="10261600" cy="5802489"/>
          </a:xfrm>
          <a:prstGeom prst="rect">
            <a:avLst/>
          </a:prstGeom>
        </p:spPr>
      </p:pic>
    </p:spTree>
    <p:extLst>
      <p:ext uri="{BB962C8B-B14F-4D97-AF65-F5344CB8AC3E}">
        <p14:creationId xmlns:p14="http://schemas.microsoft.com/office/powerpoint/2010/main" val="166248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E11443-9561-19F3-C8EA-8E802B42DD9D}"/>
              </a:ext>
            </a:extLst>
          </p:cNvPr>
          <p:cNvSpPr txBox="1">
            <a:spLocks noGrp="1"/>
          </p:cNvSpPr>
          <p:nvPr>
            <p:ph type="title"/>
          </p:nvPr>
        </p:nvSpPr>
        <p:spPr>
          <a:xfrm>
            <a:off x="1124197" y="-929531"/>
            <a:ext cx="5939212" cy="7837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effectLst/>
                <a:uLnTx/>
                <a:uFillTx/>
                <a:latin typeface="Source Sans Pro" panose="020B0503030403020204" pitchFamily="34" charset="0"/>
                <a:ea typeface="Source Sans Pro" panose="020B0503030403020204" pitchFamily="34" charset="0"/>
                <a:cs typeface="Segoe UI Semibold" panose="020B0702040204020203" pitchFamily="34" charset="0"/>
              </a:rPr>
              <a:t>Information and Resources</a:t>
            </a:r>
          </a:p>
        </p:txBody>
      </p:sp>
      <p:sp>
        <p:nvSpPr>
          <p:cNvPr id="12" name="Oval 11" descr="2 people talking together">
            <a:extLst>
              <a:ext uri="{FF2B5EF4-FFF2-40B4-BE49-F238E27FC236}">
                <a16:creationId xmlns:a16="http://schemas.microsoft.com/office/drawing/2014/main" id="{24570E11-2BCF-96E7-609A-C26F1573AA33}"/>
              </a:ext>
              <a:ext uri="{C183D7F6-B498-43B3-948B-1728B52AA6E4}">
                <adec:decorative xmlns:adec="http://schemas.microsoft.com/office/drawing/2017/decorative" val="0"/>
              </a:ext>
            </a:extLst>
          </p:cNvPr>
          <p:cNvSpPr/>
          <p:nvPr/>
        </p:nvSpPr>
        <p:spPr>
          <a:xfrm>
            <a:off x="449991" y="2456299"/>
            <a:ext cx="2079200" cy="194540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0E3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58CB929-8414-2D36-D9E3-684A561FB747}"/>
              </a:ext>
            </a:extLst>
          </p:cNvPr>
          <p:cNvSpPr txBox="1"/>
          <p:nvPr/>
        </p:nvSpPr>
        <p:spPr>
          <a:xfrm>
            <a:off x="0" y="4625098"/>
            <a:ext cx="2928026"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Consultations</a:t>
            </a:r>
          </a:p>
        </p:txBody>
      </p:sp>
      <p:sp>
        <p:nvSpPr>
          <p:cNvPr id="14" name="Oval 13" descr="a group of people sitting watching a training">
            <a:extLst>
              <a:ext uri="{FF2B5EF4-FFF2-40B4-BE49-F238E27FC236}">
                <a16:creationId xmlns:a16="http://schemas.microsoft.com/office/drawing/2014/main" id="{9FFD69B0-1D76-EBDB-6301-691E179501FD}"/>
              </a:ext>
              <a:ext uri="{C183D7F6-B498-43B3-948B-1728B52AA6E4}">
                <adec:decorative xmlns:adec="http://schemas.microsoft.com/office/drawing/2017/decorative" val="0"/>
              </a:ext>
            </a:extLst>
          </p:cNvPr>
          <p:cNvSpPr/>
          <p:nvPr/>
        </p:nvSpPr>
        <p:spPr>
          <a:xfrm>
            <a:off x="3464915" y="2392793"/>
            <a:ext cx="2079200" cy="194767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0E3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AA6AA14-81E4-7138-047C-9E8895DE7D27}"/>
              </a:ext>
            </a:extLst>
          </p:cNvPr>
          <p:cNvSpPr txBox="1"/>
          <p:nvPr/>
        </p:nvSpPr>
        <p:spPr>
          <a:xfrm>
            <a:off x="2972728" y="4543205"/>
            <a:ext cx="3063573"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Training and Education</a:t>
            </a:r>
          </a:p>
        </p:txBody>
      </p:sp>
      <p:sp>
        <p:nvSpPr>
          <p:cNvPr id="15" name="Oval 14" descr="A person sitting at a desk with a laptop and a phone">
            <a:extLst>
              <a:ext uri="{FF2B5EF4-FFF2-40B4-BE49-F238E27FC236}">
                <a16:creationId xmlns:a16="http://schemas.microsoft.com/office/drawing/2014/main" id="{5F07FFE6-18FA-5F1D-631F-448E4610E9AF}"/>
              </a:ext>
              <a:ext uri="{C183D7F6-B498-43B3-948B-1728B52AA6E4}">
                <adec:decorative xmlns:adec="http://schemas.microsoft.com/office/drawing/2017/decorative" val="0"/>
              </a:ext>
            </a:extLst>
          </p:cNvPr>
          <p:cNvSpPr/>
          <p:nvPr/>
        </p:nvSpPr>
        <p:spPr>
          <a:xfrm>
            <a:off x="6479840" y="2444207"/>
            <a:ext cx="2075688" cy="194767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0E3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4" name="TextBox 23">
            <a:extLst>
              <a:ext uri="{FF2B5EF4-FFF2-40B4-BE49-F238E27FC236}">
                <a16:creationId xmlns:a16="http://schemas.microsoft.com/office/drawing/2014/main" id="{7FF401DC-E66A-C5D8-395E-0B6E9661A5E7}"/>
              </a:ext>
            </a:extLst>
          </p:cNvPr>
          <p:cNvSpPr txBox="1"/>
          <p:nvPr/>
        </p:nvSpPr>
        <p:spPr>
          <a:xfrm>
            <a:off x="5965198" y="4543205"/>
            <a:ext cx="3104972"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Online Tools and Guides</a:t>
            </a:r>
          </a:p>
        </p:txBody>
      </p:sp>
      <p:sp>
        <p:nvSpPr>
          <p:cNvPr id="6" name="Flowchart: Connector 5" descr="People connected by lines with image of individual using a wheelchair in the center.">
            <a:extLst>
              <a:ext uri="{FF2B5EF4-FFF2-40B4-BE49-F238E27FC236}">
                <a16:creationId xmlns:a16="http://schemas.microsoft.com/office/drawing/2014/main" id="{234BDEDE-CB3C-D4A2-D082-C11B90FF46E1}"/>
              </a:ext>
            </a:extLst>
          </p:cNvPr>
          <p:cNvSpPr/>
          <p:nvPr/>
        </p:nvSpPr>
        <p:spPr>
          <a:xfrm>
            <a:off x="9384249" y="2454029"/>
            <a:ext cx="2075688" cy="1947672"/>
          </a:xfrm>
          <a:prstGeom prst="flowChartConnector">
            <a:avLst/>
          </a:prstGeom>
          <a:blipFill dpi="0"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a:blipFill>
          <a:ln w="28575">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D42D4C1-FA8F-835B-DC1F-E2CE272058BC}"/>
              </a:ext>
            </a:extLst>
          </p:cNvPr>
          <p:cNvSpPr txBox="1"/>
          <p:nvPr/>
        </p:nvSpPr>
        <p:spPr>
          <a:xfrm>
            <a:off x="9044619" y="4543205"/>
            <a:ext cx="2968955"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Conference and Expo</a:t>
            </a:r>
          </a:p>
        </p:txBody>
      </p:sp>
      <p:sp>
        <p:nvSpPr>
          <p:cNvPr id="10" name="Rectangle 9">
            <a:extLst>
              <a:ext uri="{FF2B5EF4-FFF2-40B4-BE49-F238E27FC236}">
                <a16:creationId xmlns:a16="http://schemas.microsoft.com/office/drawing/2014/main" id="{1B98D6DA-162F-ECD8-C720-01807D4AE666}"/>
              </a:ext>
              <a:ext uri="{C183D7F6-B498-43B3-948B-1728B52AA6E4}">
                <adec:decorative xmlns:adec="http://schemas.microsoft.com/office/drawing/2017/decorative" val="1"/>
              </a:ext>
            </a:extLst>
          </p:cNvPr>
          <p:cNvSpPr/>
          <p:nvPr/>
        </p:nvSpPr>
        <p:spPr>
          <a:xfrm>
            <a:off x="0" y="6489831"/>
            <a:ext cx="12192000" cy="368172"/>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91D1BDE-5F55-018F-934D-AC55F47DE1E6}"/>
              </a:ext>
              <a:ext uri="{C183D7F6-B498-43B3-948B-1728B52AA6E4}">
                <adec:decorative xmlns:adec="http://schemas.microsoft.com/office/drawing/2017/decorative" val="1"/>
              </a:ext>
            </a:extLst>
          </p:cNvPr>
          <p:cNvSpPr txBox="1"/>
          <p:nvPr/>
        </p:nvSpPr>
        <p:spPr>
          <a:xfrm>
            <a:off x="7505205" y="317298"/>
            <a:ext cx="40494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 Ohio Services</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6A8861F-B0E1-B126-5474-0392591886D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2556" y="438854"/>
            <a:ext cx="4853157" cy="957218"/>
          </a:xfrm>
          <a:prstGeom prst="rect">
            <a:avLst/>
          </a:prstGeom>
        </p:spPr>
      </p:pic>
      <p:sp>
        <p:nvSpPr>
          <p:cNvPr id="2" name="TextBox 1">
            <a:extLst>
              <a:ext uri="{FF2B5EF4-FFF2-40B4-BE49-F238E27FC236}">
                <a16:creationId xmlns:a16="http://schemas.microsoft.com/office/drawing/2014/main" id="{9B96BF11-4CB5-F037-8E83-31788CA429F4}"/>
              </a:ext>
              <a:ext uri="{C183D7F6-B498-43B3-948B-1728B52AA6E4}">
                <adec:decorative xmlns:adec="http://schemas.microsoft.com/office/drawing/2017/decorative" val="1"/>
              </a:ext>
            </a:extLst>
          </p:cNvPr>
          <p:cNvSpPr txBox="1"/>
          <p:nvPr/>
        </p:nvSpPr>
        <p:spPr>
          <a:xfrm>
            <a:off x="2276" y="6505410"/>
            <a:ext cx="60937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OOD.Ohio.Gov</a:t>
            </a: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a:t>
            </a:r>
          </a:p>
        </p:txBody>
      </p:sp>
      <p:sp>
        <p:nvSpPr>
          <p:cNvPr id="4" name="TextBox 3">
            <a:extLst>
              <a:ext uri="{FF2B5EF4-FFF2-40B4-BE49-F238E27FC236}">
                <a16:creationId xmlns:a16="http://schemas.microsoft.com/office/drawing/2014/main" id="{16E533B0-74F3-C21E-04BE-5DEE3E61AF34}"/>
              </a:ext>
              <a:ext uri="{C183D7F6-B498-43B3-948B-1728B52AA6E4}">
                <adec:decorative xmlns:adec="http://schemas.microsoft.com/office/drawing/2017/decorative" val="1"/>
              </a:ext>
            </a:extLst>
          </p:cNvPr>
          <p:cNvSpPr txBox="1"/>
          <p:nvPr/>
        </p:nvSpPr>
        <p:spPr>
          <a:xfrm>
            <a:off x="5997055" y="6489829"/>
            <a:ext cx="6121020"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AccessibleOhio@ood.ohio.gov </a:t>
            </a:r>
          </a:p>
        </p:txBody>
      </p:sp>
    </p:spTree>
    <p:extLst>
      <p:ext uri="{BB962C8B-B14F-4D97-AF65-F5344CB8AC3E}">
        <p14:creationId xmlns:p14="http://schemas.microsoft.com/office/powerpoint/2010/main" val="1554778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0117BA-C3F7-DDE4-B3C9-CCF5B14558BD}"/>
              </a:ext>
            </a:extLst>
          </p:cNvPr>
          <p:cNvSpPr txBox="1">
            <a:spLocks noGrp="1"/>
          </p:cNvSpPr>
          <p:nvPr>
            <p:ph type="title" idx="4294967295"/>
          </p:nvPr>
        </p:nvSpPr>
        <p:spPr>
          <a:xfrm>
            <a:off x="7395128" y="309205"/>
            <a:ext cx="390094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Accessibility Priorities</a:t>
            </a:r>
          </a:p>
        </p:txBody>
      </p:sp>
      <p:sp>
        <p:nvSpPr>
          <p:cNvPr id="10" name="Rectangle 9">
            <a:extLst>
              <a:ext uri="{FF2B5EF4-FFF2-40B4-BE49-F238E27FC236}">
                <a16:creationId xmlns:a16="http://schemas.microsoft.com/office/drawing/2014/main" id="{1B98D6DA-162F-ECD8-C720-01807D4AE666}"/>
              </a:ext>
              <a:ext uri="{C183D7F6-B498-43B3-948B-1728B52AA6E4}">
                <adec:decorative xmlns:adec="http://schemas.microsoft.com/office/drawing/2017/decorative" val="1"/>
              </a:ext>
            </a:extLst>
          </p:cNvPr>
          <p:cNvSpPr/>
          <p:nvPr/>
        </p:nvSpPr>
        <p:spPr>
          <a:xfrm>
            <a:off x="0" y="6489829"/>
            <a:ext cx="12192000" cy="368172"/>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491F3D8A-F947-9004-DF9B-CEE8534C06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741" y="2668218"/>
            <a:ext cx="1097280" cy="1097280"/>
          </a:xfrm>
          <a:prstGeom prst="rect">
            <a:avLst/>
          </a:prstGeom>
        </p:spPr>
      </p:pic>
      <p:pic>
        <p:nvPicPr>
          <p:cNvPr id="18" name="Picture 17">
            <a:extLst>
              <a:ext uri="{FF2B5EF4-FFF2-40B4-BE49-F238E27FC236}">
                <a16:creationId xmlns:a16="http://schemas.microsoft.com/office/drawing/2014/main" id="{97305E30-BF2A-52CF-8BCF-DC0EB5A1ACB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2556" y="437744"/>
            <a:ext cx="4853157" cy="959437"/>
          </a:xfrm>
          <a:prstGeom prst="rect">
            <a:avLst/>
          </a:prstGeom>
        </p:spPr>
      </p:pic>
      <p:sp>
        <p:nvSpPr>
          <p:cNvPr id="11" name="TextBox 10">
            <a:extLst>
              <a:ext uri="{FF2B5EF4-FFF2-40B4-BE49-F238E27FC236}">
                <a16:creationId xmlns:a16="http://schemas.microsoft.com/office/drawing/2014/main" id="{CB4A5E2F-37F1-E84C-9B95-8A610D1E7648}"/>
              </a:ext>
            </a:extLst>
          </p:cNvPr>
          <p:cNvSpPr txBox="1"/>
          <p:nvPr/>
        </p:nvSpPr>
        <p:spPr>
          <a:xfrm>
            <a:off x="2361246" y="2719655"/>
            <a:ext cx="3409772"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Planning &amp; Awareness</a:t>
            </a:r>
          </a:p>
        </p:txBody>
      </p:sp>
      <p:pic>
        <p:nvPicPr>
          <p:cNvPr id="13" name="Graphic 12">
            <a:extLst>
              <a:ext uri="{FF2B5EF4-FFF2-40B4-BE49-F238E27FC236}">
                <a16:creationId xmlns:a16="http://schemas.microsoft.com/office/drawing/2014/main" id="{6CC07D39-D0D4-7408-FF8F-C9CF9591D29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27181" y="2778983"/>
            <a:ext cx="1097280" cy="1097280"/>
          </a:xfrm>
          <a:prstGeom prst="rect">
            <a:avLst/>
          </a:prstGeom>
        </p:spPr>
      </p:pic>
      <p:sp>
        <p:nvSpPr>
          <p:cNvPr id="14" name="TextBox 13">
            <a:extLst>
              <a:ext uri="{FF2B5EF4-FFF2-40B4-BE49-F238E27FC236}">
                <a16:creationId xmlns:a16="http://schemas.microsoft.com/office/drawing/2014/main" id="{7B85164D-F6BD-3841-DF76-1DF38D2CC120}"/>
              </a:ext>
            </a:extLst>
          </p:cNvPr>
          <p:cNvSpPr txBox="1"/>
          <p:nvPr/>
        </p:nvSpPr>
        <p:spPr>
          <a:xfrm>
            <a:off x="8290448" y="3024982"/>
            <a:ext cx="4567847"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Navigation</a:t>
            </a:r>
          </a:p>
        </p:txBody>
      </p:sp>
      <p:pic>
        <p:nvPicPr>
          <p:cNvPr id="16" name="Graphic 15">
            <a:extLst>
              <a:ext uri="{FF2B5EF4-FFF2-40B4-BE49-F238E27FC236}">
                <a16:creationId xmlns:a16="http://schemas.microsoft.com/office/drawing/2014/main" id="{F39B702A-32C8-0FEE-CE15-6AFBAB57F8D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4741" y="4349761"/>
            <a:ext cx="1097280" cy="1097280"/>
          </a:xfrm>
          <a:prstGeom prst="rect">
            <a:avLst/>
          </a:prstGeom>
        </p:spPr>
      </p:pic>
      <p:sp>
        <p:nvSpPr>
          <p:cNvPr id="17" name="TextBox 16">
            <a:extLst>
              <a:ext uri="{FF2B5EF4-FFF2-40B4-BE49-F238E27FC236}">
                <a16:creationId xmlns:a16="http://schemas.microsoft.com/office/drawing/2014/main" id="{C8C167D1-A3F4-6C96-3602-D3F9891DE591}"/>
              </a:ext>
            </a:extLst>
          </p:cNvPr>
          <p:cNvSpPr txBox="1"/>
          <p:nvPr/>
        </p:nvSpPr>
        <p:spPr>
          <a:xfrm>
            <a:off x="2437519" y="4743717"/>
            <a:ext cx="258308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Experience</a:t>
            </a:r>
          </a:p>
        </p:txBody>
      </p:sp>
      <p:sp>
        <p:nvSpPr>
          <p:cNvPr id="19" name="TextBox 18">
            <a:extLst>
              <a:ext uri="{FF2B5EF4-FFF2-40B4-BE49-F238E27FC236}">
                <a16:creationId xmlns:a16="http://schemas.microsoft.com/office/drawing/2014/main" id="{B2C52266-8631-D7F8-9CD0-A4D87767C8C7}"/>
              </a:ext>
            </a:extLst>
          </p:cNvPr>
          <p:cNvSpPr txBox="1"/>
          <p:nvPr/>
        </p:nvSpPr>
        <p:spPr>
          <a:xfrm>
            <a:off x="8290448" y="4514840"/>
            <a:ext cx="374551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Personal Care</a:t>
            </a:r>
          </a:p>
        </p:txBody>
      </p:sp>
      <p:pic>
        <p:nvPicPr>
          <p:cNvPr id="20" name="Graphic 19">
            <a:extLst>
              <a:ext uri="{FF2B5EF4-FFF2-40B4-BE49-F238E27FC236}">
                <a16:creationId xmlns:a16="http://schemas.microsoft.com/office/drawing/2014/main" id="{0068AEEC-ECFE-993F-41B5-EF8F73651F1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27181" y="4195078"/>
            <a:ext cx="1097280" cy="1097280"/>
          </a:xfrm>
          <a:prstGeom prst="rect">
            <a:avLst/>
          </a:prstGeom>
        </p:spPr>
      </p:pic>
      <p:sp>
        <p:nvSpPr>
          <p:cNvPr id="2" name="Rectangle 1">
            <a:extLst>
              <a:ext uri="{FF2B5EF4-FFF2-40B4-BE49-F238E27FC236}">
                <a16:creationId xmlns:a16="http://schemas.microsoft.com/office/drawing/2014/main" id="{07D2D974-4A4A-20D9-7269-3BEA2283F6D6}"/>
              </a:ext>
              <a:ext uri="{C183D7F6-B498-43B3-948B-1728B52AA6E4}">
                <adec:decorative xmlns:adec="http://schemas.microsoft.com/office/drawing/2017/decorative" val="1"/>
              </a:ext>
            </a:extLst>
          </p:cNvPr>
          <p:cNvSpPr/>
          <p:nvPr/>
        </p:nvSpPr>
        <p:spPr>
          <a:xfrm>
            <a:off x="0" y="6489829"/>
            <a:ext cx="12192000" cy="368172"/>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918786-E7C4-76D3-DFA3-46A78BE74DB0}"/>
              </a:ext>
              <a:ext uri="{C183D7F6-B498-43B3-948B-1728B52AA6E4}">
                <adec:decorative xmlns:adec="http://schemas.microsoft.com/office/drawing/2017/decorative" val="1"/>
              </a:ext>
            </a:extLst>
          </p:cNvPr>
          <p:cNvSpPr txBox="1"/>
          <p:nvPr/>
        </p:nvSpPr>
        <p:spPr>
          <a:xfrm>
            <a:off x="2276" y="6505410"/>
            <a:ext cx="60937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OOD.Ohio.Gov/Accessible-Ohio</a:t>
            </a:r>
          </a:p>
        </p:txBody>
      </p:sp>
      <p:sp>
        <p:nvSpPr>
          <p:cNvPr id="5" name="TextBox 4">
            <a:extLst>
              <a:ext uri="{FF2B5EF4-FFF2-40B4-BE49-F238E27FC236}">
                <a16:creationId xmlns:a16="http://schemas.microsoft.com/office/drawing/2014/main" id="{35B44AC7-7CC4-08B2-5C5F-031F6B68C0C3}"/>
              </a:ext>
              <a:ext uri="{C183D7F6-B498-43B3-948B-1728B52AA6E4}">
                <adec:decorative xmlns:adec="http://schemas.microsoft.com/office/drawing/2017/decorative" val="1"/>
              </a:ext>
            </a:extLst>
          </p:cNvPr>
          <p:cNvSpPr txBox="1"/>
          <p:nvPr/>
        </p:nvSpPr>
        <p:spPr>
          <a:xfrm>
            <a:off x="5997055" y="6489829"/>
            <a:ext cx="6121020"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AccessibleOhio@ood.ohio.gov </a:t>
            </a:r>
          </a:p>
        </p:txBody>
      </p:sp>
    </p:spTree>
    <p:extLst>
      <p:ext uri="{BB962C8B-B14F-4D97-AF65-F5344CB8AC3E}">
        <p14:creationId xmlns:p14="http://schemas.microsoft.com/office/powerpoint/2010/main" val="4177575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53F5-47C5-B61A-89E9-0CBA3407BAE1}"/>
              </a:ext>
              <a:ext uri="{C183D7F6-B498-43B3-948B-1728B52AA6E4}">
                <adec:decorative xmlns:adec="http://schemas.microsoft.com/office/drawing/2017/decorative" val="0"/>
              </a:ext>
            </a:extLst>
          </p:cNvPr>
          <p:cNvSpPr txBox="1">
            <a:spLocks noGrp="1"/>
          </p:cNvSpPr>
          <p:nvPr>
            <p:ph type="title" idx="4294967295"/>
          </p:nvPr>
        </p:nvSpPr>
        <p:spPr>
          <a:xfrm>
            <a:off x="247135" y="-587076"/>
            <a:ext cx="358345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chemeClr val="tx1"/>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Conclusion</a:t>
            </a:r>
          </a:p>
        </p:txBody>
      </p:sp>
      <p:sp>
        <p:nvSpPr>
          <p:cNvPr id="10" name="Rectangle 9">
            <a:extLst>
              <a:ext uri="{FF2B5EF4-FFF2-40B4-BE49-F238E27FC236}">
                <a16:creationId xmlns:a16="http://schemas.microsoft.com/office/drawing/2014/main" id="{1B98D6DA-162F-ECD8-C720-01807D4AE666}"/>
              </a:ext>
              <a:ext uri="{C183D7F6-B498-43B3-948B-1728B52AA6E4}">
                <adec:decorative xmlns:adec="http://schemas.microsoft.com/office/drawing/2017/decorative" val="1"/>
              </a:ext>
            </a:extLst>
          </p:cNvPr>
          <p:cNvSpPr/>
          <p:nvPr/>
        </p:nvSpPr>
        <p:spPr>
          <a:xfrm>
            <a:off x="0" y="6489831"/>
            <a:ext cx="12192000" cy="368172"/>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6A8861F-B0E1-B126-5474-0392591886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556" y="437744"/>
            <a:ext cx="4853157" cy="959437"/>
          </a:xfrm>
          <a:prstGeom prst="rect">
            <a:avLst/>
          </a:prstGeom>
        </p:spPr>
      </p:pic>
      <p:sp>
        <p:nvSpPr>
          <p:cNvPr id="22" name="TextBox 21">
            <a:extLst>
              <a:ext uri="{FF2B5EF4-FFF2-40B4-BE49-F238E27FC236}">
                <a16:creationId xmlns:a16="http://schemas.microsoft.com/office/drawing/2014/main" id="{E58CB929-8414-2D36-D9E3-684A561FB747}"/>
              </a:ext>
            </a:extLst>
          </p:cNvPr>
          <p:cNvSpPr txBox="1"/>
          <p:nvPr/>
        </p:nvSpPr>
        <p:spPr>
          <a:xfrm>
            <a:off x="1854979" y="2651746"/>
            <a:ext cx="8854210" cy="172354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OOD.Ohio.Gov</a:t>
            </a:r>
            <a:r>
              <a:rPr kumimoji="0" lang="en-US" sz="3200" b="1" i="0" u="none" strike="noStrike" kern="1200" cap="none" spc="0" normalizeH="0" baseline="0" noProof="0" dirty="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/Accessible-Ohio</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0E3F75"/>
                </a:solidFill>
                <a:effectLst/>
                <a:uLnTx/>
                <a:uFillTx/>
                <a:latin typeface="Source Sans Pro" panose="020B0503030403020204" pitchFamily="34" charset="0"/>
                <a:ea typeface="Source Sans Pro" panose="020B0503030403020204" pitchFamily="34" charset="0"/>
                <a:cs typeface="Segoe UI Semibold" panose="020B0702040204020203" pitchFamily="34" charset="0"/>
              </a:rPr>
              <a:t>Julia.Wagner@ood.ohio.gov</a:t>
            </a:r>
          </a:p>
        </p:txBody>
      </p:sp>
    </p:spTree>
    <p:extLst>
      <p:ext uri="{BB962C8B-B14F-4D97-AF65-F5344CB8AC3E}">
        <p14:creationId xmlns:p14="http://schemas.microsoft.com/office/powerpoint/2010/main" val="1436050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0D9E85-E345-4F3E-8FDA-A0497F7D537A}"/>
              </a:ext>
            </a:extLst>
          </p:cNvPr>
          <p:cNvSpPr/>
          <p:nvPr/>
        </p:nvSpPr>
        <p:spPr>
          <a:xfrm>
            <a:off x="0" y="0"/>
            <a:ext cx="12192000" cy="6858000"/>
          </a:xfrm>
          <a:prstGeom prst="rect">
            <a:avLst/>
          </a:prstGeom>
          <a:solidFill>
            <a:srgbClr val="002B4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CF29B4-BDAC-42D0-B7FB-BB09AF2ED014}"/>
              </a:ext>
            </a:extLst>
          </p:cNvPr>
          <p:cNvSpPr/>
          <p:nvPr/>
        </p:nvSpPr>
        <p:spPr>
          <a:xfrm>
            <a:off x="0" y="2569781"/>
            <a:ext cx="12192000" cy="198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2C5F98-E216-4D4F-8B89-50944F714279}"/>
              </a:ext>
            </a:extLst>
          </p:cNvPr>
          <p:cNvSpPr>
            <a:spLocks noGrp="1"/>
          </p:cNvSpPr>
          <p:nvPr>
            <p:ph type="title"/>
          </p:nvPr>
        </p:nvSpPr>
        <p:spPr>
          <a:xfrm>
            <a:off x="2362200" y="2851248"/>
            <a:ext cx="9144000" cy="1325563"/>
          </a:xfrm>
        </p:spPr>
        <p:txBody>
          <a:bodyPr/>
          <a:lstStyle/>
          <a:p>
            <a:pPr algn="ctr"/>
            <a:r>
              <a:rPr lang="en-US" b="1" dirty="0"/>
              <a:t>Break</a:t>
            </a:r>
          </a:p>
        </p:txBody>
      </p:sp>
      <p:pic>
        <p:nvPicPr>
          <p:cNvPr id="6" name="Picture 5">
            <a:extLst>
              <a:ext uri="{FF2B5EF4-FFF2-40B4-BE49-F238E27FC236}">
                <a16:creationId xmlns:a16="http://schemas.microsoft.com/office/drawing/2014/main" id="{2EE3A35D-C561-41F4-B058-7F3F27951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923348"/>
            <a:ext cx="1319128" cy="1274065"/>
          </a:xfrm>
          <a:prstGeom prst="rect">
            <a:avLst/>
          </a:prstGeom>
        </p:spPr>
      </p:pic>
    </p:spTree>
    <p:extLst>
      <p:ext uri="{BB962C8B-B14F-4D97-AF65-F5344CB8AC3E}">
        <p14:creationId xmlns:p14="http://schemas.microsoft.com/office/powerpoint/2010/main" val="3043123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8" name="Picture 7" descr="A close-up of a logo&#10;&#10;Description automatically generated">
            <a:extLst>
              <a:ext uri="{FF2B5EF4-FFF2-40B4-BE49-F238E27FC236}">
                <a16:creationId xmlns:a16="http://schemas.microsoft.com/office/drawing/2014/main" id="{C9E4EB32-772B-39E5-CCC4-B69080A5879B}"/>
              </a:ext>
            </a:extLst>
          </p:cNvPr>
          <p:cNvPicPr>
            <a:picLocks noChangeAspect="1"/>
          </p:cNvPicPr>
          <p:nvPr/>
        </p:nvPicPr>
        <p:blipFill rotWithShape="1">
          <a:blip r:embed="rId3"/>
          <a:srcRect l="6361" r="12151" b="-1"/>
          <a:stretch/>
        </p:blipFill>
        <p:spPr>
          <a:xfrm>
            <a:off x="381055" y="388092"/>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6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5695061" y="1241266"/>
            <a:ext cx="5428551" cy="3153753"/>
          </a:xfrm>
        </p:spPr>
        <p:txBody>
          <a:bodyPr>
            <a:normAutofit/>
          </a:bodyPr>
          <a:lstStyle/>
          <a:p>
            <a:pPr>
              <a:lnSpc>
                <a:spcPct val="90000"/>
              </a:lnSpc>
            </a:pPr>
            <a:r>
              <a:rPr lang="en-US" dirty="0"/>
              <a:t>Access Center for Independent Living</a:t>
            </a:r>
          </a:p>
        </p:txBody>
      </p:sp>
      <p:sp>
        <p:nvSpPr>
          <p:cNvPr id="3" name="Subtitle 2">
            <a:extLst>
              <a:ext uri="{FF2B5EF4-FFF2-40B4-BE49-F238E27FC236}">
                <a16:creationId xmlns:a16="http://schemas.microsoft.com/office/drawing/2014/main" id="{78BDD245-17CD-4FBE-A9CF-AC997273DFE5}"/>
              </a:ext>
            </a:extLst>
          </p:cNvPr>
          <p:cNvSpPr>
            <a:spLocks noGrp="1"/>
          </p:cNvSpPr>
          <p:nvPr>
            <p:ph type="subTitle" idx="1"/>
          </p:nvPr>
        </p:nvSpPr>
        <p:spPr>
          <a:xfrm>
            <a:off x="5695061" y="4591665"/>
            <a:ext cx="5428551" cy="1622322"/>
          </a:xfrm>
        </p:spPr>
        <p:txBody>
          <a:bodyPr>
            <a:noAutofit/>
          </a:bodyPr>
          <a:lstStyle/>
          <a:p>
            <a:r>
              <a:rPr lang="en-US" sz="2400" dirty="0">
                <a:solidFill>
                  <a:schemeClr val="bg2"/>
                </a:solidFill>
                <a:latin typeface="+mj-lt"/>
                <a:ea typeface="+mj-ea"/>
                <a:cs typeface="+mj-cs"/>
              </a:rPr>
              <a:t>165 E. Helena Street </a:t>
            </a:r>
            <a:br>
              <a:rPr lang="en-US" sz="2400" dirty="0">
                <a:solidFill>
                  <a:schemeClr val="bg2"/>
                </a:solidFill>
                <a:latin typeface="+mj-lt"/>
                <a:ea typeface="+mj-ea"/>
                <a:cs typeface="+mj-cs"/>
              </a:rPr>
            </a:br>
            <a:r>
              <a:rPr lang="en-US" sz="2400" dirty="0">
                <a:solidFill>
                  <a:schemeClr val="bg2"/>
                </a:solidFill>
                <a:latin typeface="+mj-lt"/>
                <a:ea typeface="+mj-ea"/>
                <a:cs typeface="+mj-cs"/>
              </a:rPr>
              <a:t>Dayton, Ohio 45404</a:t>
            </a:r>
          </a:p>
        </p:txBody>
      </p:sp>
      <p:sp>
        <p:nvSpPr>
          <p:cNvPr id="70" name="Rectangle 6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7969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Freeform: Shape 7">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529402F-6E5E-BC3D-B05C-554BFBFAA3CD}"/>
              </a:ext>
            </a:extLst>
          </p:cNvPr>
          <p:cNvSpPr>
            <a:spLocks noGrp="1"/>
          </p:cNvSpPr>
          <p:nvPr>
            <p:ph type="title"/>
          </p:nvPr>
        </p:nvSpPr>
        <p:spPr>
          <a:xfrm>
            <a:off x="639098" y="629265"/>
            <a:ext cx="6072776" cy="1622322"/>
          </a:xfrm>
        </p:spPr>
        <p:txBody>
          <a:bodyPr>
            <a:normAutofit/>
          </a:bodyPr>
          <a:lstStyle/>
          <a:p>
            <a:r>
              <a:rPr lang="en-US" dirty="0">
                <a:solidFill>
                  <a:schemeClr val="tx1"/>
                </a:solidFill>
              </a:rPr>
              <a:t>Access Center’s Mission &amp; Vision</a:t>
            </a:r>
          </a:p>
        </p:txBody>
      </p:sp>
      <p:pic>
        <p:nvPicPr>
          <p:cNvPr id="5" name="Picture 4" descr="A person with crutches and a pair of shoes&#10;&#10;Description automatically generated">
            <a:extLst>
              <a:ext uri="{FF2B5EF4-FFF2-40B4-BE49-F238E27FC236}">
                <a16:creationId xmlns:a16="http://schemas.microsoft.com/office/drawing/2014/main" id="{37E960E5-9DD7-8A9F-B99B-3403C0C875B8}"/>
              </a:ext>
            </a:extLst>
          </p:cNvPr>
          <p:cNvPicPr>
            <a:picLocks noChangeAspect="1"/>
          </p:cNvPicPr>
          <p:nvPr/>
        </p:nvPicPr>
        <p:blipFill>
          <a:blip r:embed="rId3"/>
          <a:srcRect l="16470" r="28135" b="1"/>
          <a:stretch/>
        </p:blipFill>
        <p:spPr>
          <a:xfrm>
            <a:off x="7418226" y="645106"/>
            <a:ext cx="4125317" cy="5585369"/>
          </a:xfrm>
          <a:prstGeom prst="rect">
            <a:avLst/>
          </a:prstGeom>
        </p:spPr>
      </p:pic>
      <p:sp>
        <p:nvSpPr>
          <p:cNvPr id="18" name="Rectangle 1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0" name="Oval 1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Oval 2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7C89D5A-466C-D23B-89FC-EF028A23AE00}"/>
              </a:ext>
            </a:extLst>
          </p:cNvPr>
          <p:cNvSpPr>
            <a:spLocks noGrp="1"/>
          </p:cNvSpPr>
          <p:nvPr>
            <p:ph idx="1"/>
          </p:nvPr>
        </p:nvSpPr>
        <p:spPr>
          <a:xfrm>
            <a:off x="639098" y="2418735"/>
            <a:ext cx="6072776" cy="3811740"/>
          </a:xfrm>
        </p:spPr>
        <p:txBody>
          <a:bodyPr anchor="ctr">
            <a:normAutofit/>
          </a:bodyPr>
          <a:lstStyle/>
          <a:p>
            <a:pPr marL="0" indent="0">
              <a:buNone/>
            </a:pPr>
            <a:endParaRPr lang="en-US" dirty="0">
              <a:solidFill>
                <a:schemeClr val="tx1"/>
              </a:solidFill>
            </a:endParaRPr>
          </a:p>
          <a:p>
            <a:r>
              <a:rPr lang="en-US" dirty="0">
                <a:solidFill>
                  <a:schemeClr val="tx1"/>
                </a:solidFill>
              </a:rPr>
              <a:t>Mission is to ensure that individuals with disabilities have full and complete access to the community in which they choose to reside.</a:t>
            </a:r>
          </a:p>
          <a:p>
            <a:endParaRPr lang="en-US" dirty="0">
              <a:solidFill>
                <a:schemeClr val="tx1"/>
              </a:solidFill>
            </a:endParaRPr>
          </a:p>
          <a:p>
            <a:pPr marL="0" indent="0">
              <a:buNone/>
            </a:pPr>
            <a:endParaRPr lang="en-US" dirty="0">
              <a:solidFill>
                <a:schemeClr val="tx1"/>
              </a:solidFill>
            </a:endParaRPr>
          </a:p>
          <a:p>
            <a:r>
              <a:rPr lang="en-US" dirty="0">
                <a:solidFill>
                  <a:schemeClr val="tx1"/>
                </a:solidFill>
              </a:rPr>
              <a:t>Our Vision: An Accessible Community Where Everyone Is Included</a:t>
            </a:r>
          </a:p>
        </p:txBody>
      </p:sp>
    </p:spTree>
    <p:extLst>
      <p:ext uri="{BB962C8B-B14F-4D97-AF65-F5344CB8AC3E}">
        <p14:creationId xmlns:p14="http://schemas.microsoft.com/office/powerpoint/2010/main" val="158171271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E4E9-17E2-4044-7BE3-27CD3E7EE047}"/>
              </a:ext>
            </a:extLst>
          </p:cNvPr>
          <p:cNvSpPr>
            <a:spLocks noGrp="1"/>
          </p:cNvSpPr>
          <p:nvPr>
            <p:ph type="title"/>
          </p:nvPr>
        </p:nvSpPr>
        <p:spPr/>
        <p:txBody>
          <a:bodyPr/>
          <a:lstStyle/>
          <a:p>
            <a:r>
              <a:rPr lang="en-US" dirty="0"/>
              <a:t>ACIL </a:t>
            </a:r>
          </a:p>
        </p:txBody>
      </p:sp>
      <p:sp>
        <p:nvSpPr>
          <p:cNvPr id="3" name="Content Placeholder 2">
            <a:extLst>
              <a:ext uri="{FF2B5EF4-FFF2-40B4-BE49-F238E27FC236}">
                <a16:creationId xmlns:a16="http://schemas.microsoft.com/office/drawing/2014/main" id="{3073AF28-A947-6FFA-4B55-D6BA2819351F}"/>
              </a:ext>
            </a:extLst>
          </p:cNvPr>
          <p:cNvSpPr>
            <a:spLocks noGrp="1"/>
          </p:cNvSpPr>
          <p:nvPr>
            <p:ph idx="1"/>
          </p:nvPr>
        </p:nvSpPr>
        <p:spPr>
          <a:xfrm>
            <a:off x="743578" y="2371411"/>
            <a:ext cx="10329706" cy="4109775"/>
          </a:xfrm>
        </p:spPr>
        <p:txBody>
          <a:bodyPr>
            <a:normAutofit fontScale="92500" lnSpcReduction="10000"/>
          </a:bodyPr>
          <a:lstStyle/>
          <a:p>
            <a:r>
              <a:rPr lang="en-US" sz="1800" dirty="0">
                <a:latin typeface="Arial Black" panose="020B0A04020102020204" pitchFamily="34" charset="0"/>
              </a:rPr>
              <a:t>Founded in 1984</a:t>
            </a:r>
          </a:p>
          <a:p>
            <a:r>
              <a:rPr lang="en-US" dirty="0">
                <a:latin typeface="Arial Black" panose="020B0A04020102020204" pitchFamily="34" charset="0"/>
              </a:rPr>
              <a:t>Provides services to individuals with disabilities and their support systems</a:t>
            </a:r>
          </a:p>
          <a:p>
            <a:r>
              <a:rPr lang="en-US" dirty="0">
                <a:latin typeface="Arial Black" panose="020B0A04020102020204" pitchFamily="34" charset="0"/>
              </a:rPr>
              <a:t>Service Area include Champaign, Clark, Darke, Greene,  Logan, Miami, Montgomery, Preble, and Shelby Counties</a:t>
            </a:r>
          </a:p>
          <a:p>
            <a:r>
              <a:rPr lang="en-US" sz="1800" dirty="0">
                <a:latin typeface="Arial Black" panose="020B0A04020102020204" pitchFamily="34" charset="0"/>
              </a:rPr>
              <a:t>Independent Living Program</a:t>
            </a:r>
          </a:p>
          <a:p>
            <a:r>
              <a:rPr lang="en-US" dirty="0">
                <a:latin typeface="Arial Black" panose="020B0A04020102020204" pitchFamily="34" charset="0"/>
              </a:rPr>
              <a:t>Recycled Equipment Donated for Independent (REDI)</a:t>
            </a:r>
          </a:p>
          <a:p>
            <a:r>
              <a:rPr lang="en-US" sz="1800" dirty="0">
                <a:latin typeface="Arial Black" panose="020B0A04020102020204" pitchFamily="34" charset="0"/>
              </a:rPr>
              <a:t>“Th</a:t>
            </a:r>
            <a:r>
              <a:rPr lang="en-US" dirty="0">
                <a:latin typeface="Arial Black" panose="020B0A04020102020204" pitchFamily="34" charset="0"/>
              </a:rPr>
              <a:t>ink This Is Easy?” Disability Awareness Training</a:t>
            </a:r>
          </a:p>
          <a:p>
            <a:r>
              <a:rPr lang="en-US" sz="1800" dirty="0">
                <a:latin typeface="Arial Black" panose="020B0A04020102020204" pitchFamily="34" charset="0"/>
              </a:rPr>
              <a:t>Peer Mentorship Project</a:t>
            </a:r>
          </a:p>
          <a:p>
            <a:r>
              <a:rPr lang="en-US" dirty="0">
                <a:latin typeface="Arial Black" panose="020B0A04020102020204" pitchFamily="34" charset="0"/>
              </a:rPr>
              <a:t>HOME Choice program through partnership with National Church Residence</a:t>
            </a:r>
          </a:p>
          <a:p>
            <a:r>
              <a:rPr lang="en-US" sz="1800" dirty="0">
                <a:latin typeface="Arial Black" panose="020B0A04020102020204" pitchFamily="34" charset="0"/>
              </a:rPr>
              <a:t>Living Well In the Community</a:t>
            </a:r>
          </a:p>
          <a:p>
            <a:r>
              <a:rPr lang="en-US" sz="1800" dirty="0">
                <a:latin typeface="Arial Black" panose="020B0A04020102020204" pitchFamily="34" charset="0"/>
              </a:rPr>
              <a:t>Services provided by ACIL are free of charge to individuals with disabilities</a:t>
            </a:r>
            <a:br>
              <a:rPr lang="en-US" sz="1800" dirty="0">
                <a:latin typeface="Arial Black" panose="020B0A04020102020204" pitchFamily="34" charset="0"/>
              </a:rPr>
            </a:br>
            <a:endParaRPr lang="en-US" sz="1800" dirty="0"/>
          </a:p>
          <a:p>
            <a:endParaRPr lang="en-US" dirty="0"/>
          </a:p>
        </p:txBody>
      </p:sp>
    </p:spTree>
    <p:extLst>
      <p:ext uri="{BB962C8B-B14F-4D97-AF65-F5344CB8AC3E}">
        <p14:creationId xmlns:p14="http://schemas.microsoft.com/office/powerpoint/2010/main" val="3446858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CB01-1026-DE30-B089-A25F2D2075B3}"/>
              </a:ext>
            </a:extLst>
          </p:cNvPr>
          <p:cNvSpPr>
            <a:spLocks noGrp="1"/>
          </p:cNvSpPr>
          <p:nvPr>
            <p:ph type="title"/>
          </p:nvPr>
        </p:nvSpPr>
        <p:spPr/>
        <p:txBody>
          <a:bodyPr/>
          <a:lstStyle/>
          <a:p>
            <a:r>
              <a:rPr lang="en-US" dirty="0"/>
              <a:t>ACIL Continued</a:t>
            </a:r>
          </a:p>
        </p:txBody>
      </p:sp>
      <p:sp>
        <p:nvSpPr>
          <p:cNvPr id="3" name="Text Placeholder 2">
            <a:extLst>
              <a:ext uri="{FF2B5EF4-FFF2-40B4-BE49-F238E27FC236}">
                <a16:creationId xmlns:a16="http://schemas.microsoft.com/office/drawing/2014/main" id="{4B62D245-4C43-1405-A854-AA884032AF7E}"/>
              </a:ext>
            </a:extLst>
          </p:cNvPr>
          <p:cNvSpPr>
            <a:spLocks noGrp="1"/>
          </p:cNvSpPr>
          <p:nvPr>
            <p:ph type="body" idx="1"/>
          </p:nvPr>
        </p:nvSpPr>
        <p:spPr/>
        <p:txBody>
          <a:bodyPr/>
          <a:lstStyle/>
          <a:p>
            <a:r>
              <a:rPr lang="en-US" dirty="0"/>
              <a:t>Funders</a:t>
            </a:r>
          </a:p>
        </p:txBody>
      </p:sp>
      <p:sp>
        <p:nvSpPr>
          <p:cNvPr id="4" name="Content Placeholder 3">
            <a:extLst>
              <a:ext uri="{FF2B5EF4-FFF2-40B4-BE49-F238E27FC236}">
                <a16:creationId xmlns:a16="http://schemas.microsoft.com/office/drawing/2014/main" id="{DAB95F2F-5524-590D-F0DB-E1A065DA311E}"/>
              </a:ext>
            </a:extLst>
          </p:cNvPr>
          <p:cNvSpPr>
            <a:spLocks noGrp="1"/>
          </p:cNvSpPr>
          <p:nvPr>
            <p:ph sz="half" idx="2"/>
          </p:nvPr>
        </p:nvSpPr>
        <p:spPr/>
        <p:txBody>
          <a:bodyPr/>
          <a:lstStyle/>
          <a:p>
            <a:r>
              <a:rPr lang="en-US" dirty="0"/>
              <a:t>Health &amp; Human Services Administration on Community Living</a:t>
            </a:r>
          </a:p>
          <a:p>
            <a:r>
              <a:rPr lang="en-US" dirty="0"/>
              <a:t>State of Ohio</a:t>
            </a:r>
          </a:p>
          <a:p>
            <a:r>
              <a:rPr lang="en-US" dirty="0"/>
              <a:t>Fee for Service programs</a:t>
            </a:r>
          </a:p>
          <a:p>
            <a:r>
              <a:rPr lang="en-US" dirty="0"/>
              <a:t>Grants</a:t>
            </a:r>
          </a:p>
          <a:p>
            <a:r>
              <a:rPr lang="en-US" dirty="0"/>
              <a:t>Donations</a:t>
            </a:r>
          </a:p>
        </p:txBody>
      </p:sp>
      <p:sp>
        <p:nvSpPr>
          <p:cNvPr id="5" name="Text Placeholder 4">
            <a:extLst>
              <a:ext uri="{FF2B5EF4-FFF2-40B4-BE49-F238E27FC236}">
                <a16:creationId xmlns:a16="http://schemas.microsoft.com/office/drawing/2014/main" id="{C55DE4B5-C55B-260D-EB58-069E52ACCE12}"/>
              </a:ext>
            </a:extLst>
          </p:cNvPr>
          <p:cNvSpPr>
            <a:spLocks noGrp="1"/>
          </p:cNvSpPr>
          <p:nvPr>
            <p:ph type="body" sz="quarter" idx="3"/>
          </p:nvPr>
        </p:nvSpPr>
        <p:spPr/>
        <p:txBody>
          <a:bodyPr/>
          <a:lstStyle/>
          <a:p>
            <a:r>
              <a:rPr lang="en-US" dirty="0"/>
              <a:t>ACIL Stats and Facts</a:t>
            </a:r>
          </a:p>
        </p:txBody>
      </p:sp>
      <p:sp>
        <p:nvSpPr>
          <p:cNvPr id="6" name="Content Placeholder 5">
            <a:extLst>
              <a:ext uri="{FF2B5EF4-FFF2-40B4-BE49-F238E27FC236}">
                <a16:creationId xmlns:a16="http://schemas.microsoft.com/office/drawing/2014/main" id="{E33177B4-7C84-2CF2-0D47-A4DB7831E15F}"/>
              </a:ext>
            </a:extLst>
          </p:cNvPr>
          <p:cNvSpPr>
            <a:spLocks noGrp="1"/>
          </p:cNvSpPr>
          <p:nvPr>
            <p:ph sz="quarter" idx="4"/>
          </p:nvPr>
        </p:nvSpPr>
        <p:spPr/>
        <p:txBody>
          <a:bodyPr/>
          <a:lstStyle/>
          <a:p>
            <a:r>
              <a:rPr lang="en-US" dirty="0"/>
              <a:t>Over 51% of the Staff and Board of Directors are individuals with disabilities</a:t>
            </a:r>
          </a:p>
          <a:p>
            <a:r>
              <a:rPr lang="en-US" dirty="0"/>
              <a:t>Served 142 Consumers in the IL Program</a:t>
            </a:r>
          </a:p>
          <a:p>
            <a:r>
              <a:rPr lang="en-US" dirty="0"/>
              <a:t>Spent 1,349 hours conducting community outreach, training, and technical assistance</a:t>
            </a:r>
          </a:p>
          <a:p>
            <a:endParaRPr lang="en-US" dirty="0"/>
          </a:p>
        </p:txBody>
      </p:sp>
    </p:spTree>
    <p:extLst>
      <p:ext uri="{BB962C8B-B14F-4D97-AF65-F5344CB8AC3E}">
        <p14:creationId xmlns:p14="http://schemas.microsoft.com/office/powerpoint/2010/main" val="258278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239D78DC-BE2A-E520-FCF9-5978EAB00957}"/>
              </a:ext>
            </a:extLst>
          </p:cNvPr>
          <p:cNvSpPr>
            <a:spLocks noGrp="1"/>
          </p:cNvSpPr>
          <p:nvPr>
            <p:ph type="title"/>
          </p:nvPr>
        </p:nvSpPr>
        <p:spPr>
          <a:xfrm>
            <a:off x="1154954" y="973668"/>
            <a:ext cx="8761413" cy="706964"/>
          </a:xfrm>
        </p:spPr>
        <p:txBody>
          <a:bodyPr>
            <a:normAutofit/>
          </a:bodyPr>
          <a:lstStyle/>
          <a:p>
            <a:r>
              <a:rPr lang="en-US">
                <a:solidFill>
                  <a:srgbClr val="FFFFFF"/>
                </a:solidFill>
              </a:rPr>
              <a:t>Centers for Independent Living (CILS)</a:t>
            </a: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965E202B-3A1E-A5C9-9706-DF42BD4E4162}"/>
              </a:ext>
            </a:extLst>
          </p:cNvPr>
          <p:cNvGraphicFramePr>
            <a:graphicFrameLocks noGrp="1"/>
          </p:cNvGraphicFramePr>
          <p:nvPr>
            <p:ph idx="1"/>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00022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7B68-BC45-378C-9967-B6813F9F29A5}"/>
              </a:ext>
            </a:extLst>
          </p:cNvPr>
          <p:cNvSpPr>
            <a:spLocks noGrp="1"/>
          </p:cNvSpPr>
          <p:nvPr>
            <p:ph type="title"/>
          </p:nvPr>
        </p:nvSpPr>
        <p:spPr/>
        <p:txBody>
          <a:bodyPr/>
          <a:lstStyle/>
          <a:p>
            <a:r>
              <a:rPr lang="en-US" dirty="0"/>
              <a:t>Independent Living Program</a:t>
            </a:r>
          </a:p>
        </p:txBody>
      </p:sp>
      <p:sp>
        <p:nvSpPr>
          <p:cNvPr id="4" name="Content Placeholder 3">
            <a:extLst>
              <a:ext uri="{FF2B5EF4-FFF2-40B4-BE49-F238E27FC236}">
                <a16:creationId xmlns:a16="http://schemas.microsoft.com/office/drawing/2014/main" id="{1C16335A-C5F6-01E2-19DD-D1AA9DDE096C}"/>
              </a:ext>
            </a:extLst>
          </p:cNvPr>
          <p:cNvSpPr>
            <a:spLocks noGrp="1"/>
          </p:cNvSpPr>
          <p:nvPr>
            <p:ph sz="half" idx="2"/>
          </p:nvPr>
        </p:nvSpPr>
        <p:spPr>
          <a:xfrm>
            <a:off x="452176" y="2352136"/>
            <a:ext cx="11279749" cy="4159196"/>
          </a:xfrm>
        </p:spPr>
        <p:txBody>
          <a:bodyPr>
            <a:normAutofit/>
          </a:bodyPr>
          <a:lstStyle/>
          <a:p>
            <a:r>
              <a:rPr lang="en-US" b="1" dirty="0"/>
              <a:t>Five Core Services	</a:t>
            </a:r>
          </a:p>
          <a:p>
            <a:pPr lvl="2"/>
            <a:r>
              <a:rPr lang="en-US" b="1" dirty="0"/>
              <a:t>Services are self-directed and goals are developed by the consumer with the IL Specialist as a guide</a:t>
            </a:r>
          </a:p>
          <a:p>
            <a:pPr lvl="1"/>
            <a:r>
              <a:rPr lang="en-US" b="1" dirty="0"/>
              <a:t>Information &amp; Referral</a:t>
            </a:r>
          </a:p>
          <a:p>
            <a:pPr lvl="2"/>
            <a:r>
              <a:rPr lang="en-US" b="1" dirty="0"/>
              <a:t>Available to anyone who calls or comes to the center</a:t>
            </a:r>
          </a:p>
          <a:p>
            <a:pPr lvl="1"/>
            <a:r>
              <a:rPr lang="en-US" b="1" dirty="0"/>
              <a:t>Independent Living Skills Training</a:t>
            </a:r>
          </a:p>
          <a:p>
            <a:pPr lvl="2"/>
            <a:r>
              <a:rPr lang="en-US" b="1" dirty="0"/>
              <a:t>Money Management</a:t>
            </a:r>
          </a:p>
          <a:p>
            <a:pPr lvl="2"/>
            <a:r>
              <a:rPr lang="en-US" b="1" dirty="0"/>
              <a:t>Daily Living Skills</a:t>
            </a:r>
          </a:p>
          <a:p>
            <a:pPr lvl="2"/>
            <a:r>
              <a:rPr lang="en-US" b="1" dirty="0"/>
              <a:t>Employment </a:t>
            </a:r>
          </a:p>
          <a:p>
            <a:pPr lvl="1"/>
            <a:r>
              <a:rPr lang="en-US" b="1" dirty="0"/>
              <a:t>Systemic &amp; Self Advocacy</a:t>
            </a:r>
          </a:p>
          <a:p>
            <a:pPr lvl="2"/>
            <a:r>
              <a:rPr lang="en-US" b="1" dirty="0"/>
              <a:t>Consumers learn skills to advocate for themselves</a:t>
            </a:r>
          </a:p>
          <a:p>
            <a:pPr lvl="2"/>
            <a:r>
              <a:rPr lang="en-US" b="1" dirty="0"/>
              <a:t>IL Specialist can advocate on consumers behalf</a:t>
            </a:r>
          </a:p>
          <a:p>
            <a:pPr lvl="1"/>
            <a:endParaRPr lang="en-US" b="1" dirty="0"/>
          </a:p>
        </p:txBody>
      </p:sp>
    </p:spTree>
    <p:extLst>
      <p:ext uri="{BB962C8B-B14F-4D97-AF65-F5344CB8AC3E}">
        <p14:creationId xmlns:p14="http://schemas.microsoft.com/office/powerpoint/2010/main" val="46036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ing Resources Around You (No Matter Where You Are!)">
            <a:extLst>
              <a:ext uri="{FF2B5EF4-FFF2-40B4-BE49-F238E27FC236}">
                <a16:creationId xmlns:a16="http://schemas.microsoft.com/office/drawing/2014/main" id="{DBA3B930-0CC6-48F5-AB7A-28F8F1A8D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9167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09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2F95-30A1-00DC-961B-78EC23E0E5C0}"/>
              </a:ext>
            </a:extLst>
          </p:cNvPr>
          <p:cNvSpPr>
            <a:spLocks noGrp="1"/>
          </p:cNvSpPr>
          <p:nvPr>
            <p:ph type="title"/>
          </p:nvPr>
        </p:nvSpPr>
        <p:spPr/>
        <p:txBody>
          <a:bodyPr/>
          <a:lstStyle/>
          <a:p>
            <a:r>
              <a:rPr lang="en-US"/>
              <a:t>Independent Living Skills Continued</a:t>
            </a:r>
            <a:endParaRPr lang="en-US" dirty="0"/>
          </a:p>
        </p:txBody>
      </p:sp>
      <p:sp>
        <p:nvSpPr>
          <p:cNvPr id="3" name="Content Placeholder 2">
            <a:extLst>
              <a:ext uri="{FF2B5EF4-FFF2-40B4-BE49-F238E27FC236}">
                <a16:creationId xmlns:a16="http://schemas.microsoft.com/office/drawing/2014/main" id="{3FE7FABD-37F4-4DE6-4EF6-52BFE00EB1A0}"/>
              </a:ext>
            </a:extLst>
          </p:cNvPr>
          <p:cNvSpPr>
            <a:spLocks noGrp="1"/>
          </p:cNvSpPr>
          <p:nvPr>
            <p:ph sz="half" idx="1"/>
          </p:nvPr>
        </p:nvSpPr>
        <p:spPr>
          <a:xfrm>
            <a:off x="1154953" y="2603500"/>
            <a:ext cx="6908391" cy="3416301"/>
          </a:xfrm>
        </p:spPr>
        <p:txBody>
          <a:bodyPr>
            <a:normAutofit/>
          </a:bodyPr>
          <a:lstStyle/>
          <a:p>
            <a:pPr marL="457200" lvl="1" indent="0">
              <a:buNone/>
            </a:pPr>
            <a:r>
              <a:rPr lang="en-US" b="1"/>
              <a:t>Transition </a:t>
            </a:r>
          </a:p>
          <a:p>
            <a:pPr lvl="2"/>
            <a:r>
              <a:rPr lang="en-US" b="1"/>
              <a:t>Transition from facility-based living to Independent Living in the Community</a:t>
            </a:r>
          </a:p>
          <a:p>
            <a:pPr lvl="2"/>
            <a:r>
              <a:rPr lang="en-US" b="1"/>
              <a:t>Youth transition from Post-Secondary Life to Independent Life</a:t>
            </a:r>
          </a:p>
          <a:p>
            <a:pPr lvl="3"/>
            <a:r>
              <a:rPr lang="en-US" b="1"/>
              <a:t>Assistance with learning employability skills, resumes, job searching, furthering education, and transition to independent living</a:t>
            </a:r>
          </a:p>
          <a:p>
            <a:pPr lvl="1"/>
            <a:r>
              <a:rPr lang="en-US" b="1"/>
              <a:t>Peer Support</a:t>
            </a:r>
          </a:p>
          <a:p>
            <a:pPr lvl="2"/>
            <a:r>
              <a:rPr lang="en-US" b="1"/>
              <a:t>Breaking Silences </a:t>
            </a:r>
          </a:p>
          <a:p>
            <a:pPr lvl="2"/>
            <a:r>
              <a:rPr lang="en-US" b="1"/>
              <a:t>Traumatic Brain Injury Support Group (TBI)</a:t>
            </a:r>
          </a:p>
          <a:p>
            <a:pPr lvl="3"/>
            <a:r>
              <a:rPr lang="en-US" b="1"/>
              <a:t>Coming in early 2025</a:t>
            </a:r>
          </a:p>
          <a:p>
            <a:endParaRPr lang="en-US" dirty="0"/>
          </a:p>
        </p:txBody>
      </p:sp>
    </p:spTree>
    <p:extLst>
      <p:ext uri="{BB962C8B-B14F-4D97-AF65-F5344CB8AC3E}">
        <p14:creationId xmlns:p14="http://schemas.microsoft.com/office/powerpoint/2010/main" val="1228351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CABD-B2E3-D371-1559-5072F21D7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C3D5-2679-1795-EF93-2DCF01E0A327}"/>
              </a:ext>
            </a:extLst>
          </p:cNvPr>
          <p:cNvSpPr>
            <a:spLocks noGrp="1"/>
          </p:cNvSpPr>
          <p:nvPr>
            <p:ph type="title"/>
          </p:nvPr>
        </p:nvSpPr>
        <p:spPr/>
        <p:txBody>
          <a:bodyPr/>
          <a:lstStyle/>
          <a:p>
            <a:r>
              <a:rPr lang="en-US" dirty="0"/>
              <a:t>Information and Referral </a:t>
            </a:r>
          </a:p>
        </p:txBody>
      </p:sp>
      <p:sp>
        <p:nvSpPr>
          <p:cNvPr id="8" name="Content Placeholder 7">
            <a:extLst>
              <a:ext uri="{FF2B5EF4-FFF2-40B4-BE49-F238E27FC236}">
                <a16:creationId xmlns:a16="http://schemas.microsoft.com/office/drawing/2014/main" id="{9F551903-D9F9-8C07-6B3D-EA1442BDF215}"/>
              </a:ext>
            </a:extLst>
          </p:cNvPr>
          <p:cNvSpPr>
            <a:spLocks noGrp="1"/>
          </p:cNvSpPr>
          <p:nvPr>
            <p:ph sz="half" idx="1"/>
          </p:nvPr>
        </p:nvSpPr>
        <p:spPr>
          <a:xfrm>
            <a:off x="954593" y="2603500"/>
            <a:ext cx="10148835" cy="3988219"/>
          </a:xfrm>
        </p:spPr>
        <p:txBody>
          <a:bodyPr>
            <a:normAutofit lnSpcReduction="10000"/>
          </a:bodyPr>
          <a:lstStyle/>
          <a:p>
            <a:r>
              <a:rPr lang="en-US" sz="1900" dirty="0"/>
              <a:t>P</a:t>
            </a:r>
            <a:r>
              <a:rPr lang="en-US" sz="1900" dirty="0">
                <a:effectLst/>
              </a:rPr>
              <a:t>rovide information about disability-related issues, resources, and services</a:t>
            </a:r>
            <a:r>
              <a:rPr lang="en-US" sz="1900" dirty="0"/>
              <a:t> to </a:t>
            </a:r>
          </a:p>
          <a:p>
            <a:pPr lvl="1"/>
            <a:r>
              <a:rPr lang="en-US" sz="1900" dirty="0">
                <a:effectLst/>
              </a:rPr>
              <a:t>Individuals with disabilities</a:t>
            </a:r>
          </a:p>
          <a:p>
            <a:pPr lvl="1"/>
            <a:r>
              <a:rPr lang="en-US" sz="1900" dirty="0"/>
              <a:t>F</a:t>
            </a:r>
            <a:r>
              <a:rPr lang="en-US" sz="1900" dirty="0">
                <a:effectLst/>
              </a:rPr>
              <a:t>amilies and Caregivers</a:t>
            </a:r>
          </a:p>
          <a:p>
            <a:pPr lvl="1"/>
            <a:r>
              <a:rPr lang="en-US" sz="1900" dirty="0"/>
              <a:t>P</a:t>
            </a:r>
            <a:r>
              <a:rPr lang="en-US" sz="1900" dirty="0">
                <a:effectLst/>
              </a:rPr>
              <a:t>rofessionals</a:t>
            </a:r>
          </a:p>
          <a:p>
            <a:pPr lvl="1"/>
            <a:r>
              <a:rPr lang="en-US" sz="1900" dirty="0"/>
              <a:t>G</a:t>
            </a:r>
            <a:r>
              <a:rPr lang="en-US" sz="1900" dirty="0">
                <a:effectLst/>
              </a:rPr>
              <a:t>eneral public</a:t>
            </a:r>
          </a:p>
          <a:p>
            <a:pPr marL="0" indent="0">
              <a:buFont typeface="Wingdings" panose="05000000000000000000" pitchFamily="2" charset="2"/>
              <a:buNone/>
              <a:defRPr/>
            </a:pPr>
            <a:r>
              <a:rPr lang="en-US" sz="1900" dirty="0">
                <a:effectLst/>
              </a:rPr>
              <a:t>Our staff, the majority of whom are people with disabilities themselves, are available to listen and assist with locating resources and developing strategies for individuals to resolve barriers including, but not limited to, the following areas:</a:t>
            </a:r>
          </a:p>
          <a:p>
            <a:pPr>
              <a:defRPr/>
            </a:pPr>
            <a:r>
              <a:rPr lang="en-US" sz="1900" dirty="0">
                <a:effectLst/>
              </a:rPr>
              <a:t>Home and Community Based Services, Health Care, Housing, Transportation, Employment, Benefits and Funding, Accessibility, Discrimination and Legal Rights, Adaptive Equipment, and Community Supports and Services. </a:t>
            </a:r>
          </a:p>
          <a:p>
            <a:endParaRPr lang="en-US" sz="2000" dirty="0">
              <a:effectLst/>
            </a:endParaRPr>
          </a:p>
          <a:p>
            <a:endParaRPr lang="en-US" dirty="0"/>
          </a:p>
        </p:txBody>
      </p:sp>
    </p:spTree>
    <p:extLst>
      <p:ext uri="{BB962C8B-B14F-4D97-AF65-F5344CB8AC3E}">
        <p14:creationId xmlns:p14="http://schemas.microsoft.com/office/powerpoint/2010/main" val="4083924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3FBB-9526-B5D2-ADB3-16416E6DA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ABB94-C141-778F-5CCA-B9C144E608F2}"/>
              </a:ext>
            </a:extLst>
          </p:cNvPr>
          <p:cNvSpPr>
            <a:spLocks noGrp="1"/>
          </p:cNvSpPr>
          <p:nvPr>
            <p:ph type="title"/>
          </p:nvPr>
        </p:nvSpPr>
        <p:spPr/>
        <p:txBody>
          <a:bodyPr/>
          <a:lstStyle/>
          <a:p>
            <a:r>
              <a:rPr lang="en-US" dirty="0"/>
              <a:t>Independent Living Specialist</a:t>
            </a:r>
          </a:p>
        </p:txBody>
      </p:sp>
      <p:sp>
        <p:nvSpPr>
          <p:cNvPr id="8" name="Content Placeholder 7">
            <a:extLst>
              <a:ext uri="{FF2B5EF4-FFF2-40B4-BE49-F238E27FC236}">
                <a16:creationId xmlns:a16="http://schemas.microsoft.com/office/drawing/2014/main" id="{A05A4E6B-72AD-CF76-5141-ECCADC7C77AB}"/>
              </a:ext>
            </a:extLst>
          </p:cNvPr>
          <p:cNvSpPr>
            <a:spLocks noGrp="1"/>
          </p:cNvSpPr>
          <p:nvPr>
            <p:ph sz="half" idx="1"/>
          </p:nvPr>
        </p:nvSpPr>
        <p:spPr>
          <a:xfrm>
            <a:off x="562708" y="2361364"/>
            <a:ext cx="10972800" cy="4119824"/>
          </a:xfrm>
        </p:spPr>
        <p:txBody>
          <a:bodyPr>
            <a:normAutofit/>
          </a:bodyPr>
          <a:lstStyle/>
          <a:p>
            <a:r>
              <a:rPr lang="en-US" sz="1900" dirty="0"/>
              <a:t>Independent Living Specialists- Staff at the Access Center that specialize in living independently in the community</a:t>
            </a:r>
          </a:p>
          <a:p>
            <a:pPr lvl="1"/>
            <a:r>
              <a:rPr lang="en-US" sz="1900" dirty="0"/>
              <a:t>They will meet with individuals and assist them in determining their need for services such as housing, applying for benefits, advocating, independent living skills and/or education. </a:t>
            </a:r>
          </a:p>
          <a:p>
            <a:pPr lvl="1"/>
            <a:r>
              <a:rPr lang="en-US" sz="1900" dirty="0"/>
              <a:t>If the individual determines they want to become a Consumer at the Access Center, they complete an Independent Living Plan with their staff member. </a:t>
            </a:r>
          </a:p>
          <a:p>
            <a:pPr lvl="1"/>
            <a:r>
              <a:rPr lang="en-US" sz="1900" dirty="0"/>
              <a:t>The Independent Living Plan is a document outlining their goals and how the goals will be achieved. Once the Independent Living Plan is completed then there is ongoing communication with the Consumer to check on the progress of their Goals until they are completed, and new goals can be added at any time. </a:t>
            </a:r>
          </a:p>
          <a:p>
            <a:endParaRPr lang="en-US" dirty="0"/>
          </a:p>
        </p:txBody>
      </p:sp>
    </p:spTree>
    <p:extLst>
      <p:ext uri="{BB962C8B-B14F-4D97-AF65-F5344CB8AC3E}">
        <p14:creationId xmlns:p14="http://schemas.microsoft.com/office/powerpoint/2010/main" val="3785923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7"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A1D1760-D1A4-C444-1CC2-16DCFAB768E6}"/>
              </a:ext>
            </a:extLst>
          </p:cNvPr>
          <p:cNvSpPr>
            <a:spLocks noGrp="1"/>
          </p:cNvSpPr>
          <p:nvPr>
            <p:ph type="title"/>
          </p:nvPr>
        </p:nvSpPr>
        <p:spPr>
          <a:xfrm>
            <a:off x="994087" y="1130603"/>
            <a:ext cx="3342442" cy="4596794"/>
          </a:xfrm>
        </p:spPr>
        <p:txBody>
          <a:bodyPr vert="horz" lIns="91440" tIns="45720" rIns="91440" bIns="45720" rtlCol="0" anchor="ctr">
            <a:normAutofit/>
          </a:bodyPr>
          <a:lstStyle/>
          <a:p>
            <a:r>
              <a:rPr lang="en-US" sz="3200" dirty="0">
                <a:solidFill>
                  <a:srgbClr val="EBEBEB"/>
                </a:solidFill>
              </a:rPr>
              <a:t>Community Transition through HOME Choice</a:t>
            </a:r>
          </a:p>
        </p:txBody>
      </p:sp>
      <p:sp>
        <p:nvSpPr>
          <p:cNvPr id="3" name="Text Placeholder 2">
            <a:extLst>
              <a:ext uri="{FF2B5EF4-FFF2-40B4-BE49-F238E27FC236}">
                <a16:creationId xmlns:a16="http://schemas.microsoft.com/office/drawing/2014/main" id="{3337E5F9-EB14-A43A-5941-35DE73494665}"/>
              </a:ext>
            </a:extLst>
          </p:cNvPr>
          <p:cNvSpPr>
            <a:spLocks noGrp="1"/>
          </p:cNvSpPr>
          <p:nvPr>
            <p:ph type="body" sz="half" idx="2"/>
          </p:nvPr>
        </p:nvSpPr>
        <p:spPr>
          <a:xfrm>
            <a:off x="5290077" y="437513"/>
            <a:ext cx="5502614" cy="5954325"/>
          </a:xfrm>
        </p:spPr>
        <p:txBody>
          <a:bodyPr vert="horz" lIns="91440" tIns="45720" rIns="91440" bIns="45720" rtlCol="0" anchor="ctr">
            <a:normAutofit/>
          </a:bodyPr>
          <a:lstStyle/>
          <a:p>
            <a:pPr marL="285750" indent="-285750">
              <a:buFont typeface="Wingdings 3" charset="2"/>
              <a:buChar char=""/>
            </a:pPr>
            <a:r>
              <a:rPr lang="en-US" sz="2000" dirty="0"/>
              <a:t>ACIL works with National Church Residences to provide HOME Choice transition services to individuals with disabilities who wish to transition from facility-base or institutional settings to community independent living</a:t>
            </a:r>
          </a:p>
          <a:p>
            <a:pPr marL="285750" indent="-285750">
              <a:buFont typeface="Wingdings 3" charset="2"/>
              <a:buChar char=""/>
            </a:pPr>
            <a:r>
              <a:rPr lang="en-US" sz="2000" dirty="0"/>
              <a:t>Consumers work with ACIL’s transition Coordinator to develop a plan for transition, search for appropriate housing, and household set up.</a:t>
            </a:r>
          </a:p>
          <a:p>
            <a:pPr marL="285750" indent="-285750">
              <a:buFont typeface="Wingdings 3" charset="2"/>
              <a:buChar char=""/>
            </a:pPr>
            <a:r>
              <a:rPr lang="en-US" sz="2000" dirty="0"/>
              <a:t>Consumers approved for HOME Choice have 180 days to transition and receive a one-time stipend up to $2,000 to assist with securing housing, utility service, and/ household goods</a:t>
            </a:r>
          </a:p>
        </p:txBody>
      </p:sp>
    </p:spTree>
    <p:extLst>
      <p:ext uri="{BB962C8B-B14F-4D97-AF65-F5344CB8AC3E}">
        <p14:creationId xmlns:p14="http://schemas.microsoft.com/office/powerpoint/2010/main" val="1850601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B1B16A1-B315-5AB0-C7CC-728C5AACBB14}"/>
            </a:ext>
          </a:extLst>
        </p:cNvPr>
        <p:cNvGrpSpPr/>
        <p:nvPr/>
      </p:nvGrpSpPr>
      <p:grpSpPr>
        <a:xfrm>
          <a:off x="0" y="0"/>
          <a:ext cx="0" cy="0"/>
          <a:chOff x="0" y="0"/>
          <a:chExt cx="0" cy="0"/>
        </a:xfrm>
      </p:grpSpPr>
      <p:grpSp>
        <p:nvGrpSpPr>
          <p:cNvPr id="160" name="Group 15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1" name="Rectangle 16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2" name="Oval 16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3" name="Oval 16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4" name="Oval 16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5" name="Oval 16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6" name="Oval 16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170" name="Rectangle 16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1" name="Rectangle 17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2"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E6EA8D8-CBFE-D869-E5CD-1AE5F6626158}"/>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dirty="0">
                <a:solidFill>
                  <a:srgbClr val="FFFFFF"/>
                </a:solidFill>
              </a:rPr>
              <a:t>“Think This Is Easy?” (TTIE)</a:t>
            </a:r>
          </a:p>
        </p:txBody>
      </p:sp>
      <p:pic>
        <p:nvPicPr>
          <p:cNvPr id="7" name="Picture 6" descr="A close-up of a hand on a wheel&#10;&#10;Description automatically generated">
            <a:extLst>
              <a:ext uri="{FF2B5EF4-FFF2-40B4-BE49-F238E27FC236}">
                <a16:creationId xmlns:a16="http://schemas.microsoft.com/office/drawing/2014/main" id="{0EFADEF2-24CB-3E59-1310-5872E3256F53}"/>
              </a:ext>
            </a:extLst>
          </p:cNvPr>
          <p:cNvPicPr>
            <a:picLocks noChangeAspect="1"/>
          </p:cNvPicPr>
          <p:nvPr/>
        </p:nvPicPr>
        <p:blipFill>
          <a:blip r:embed="rId4"/>
          <a:srcRect l="6656" r="46327" b="1"/>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4" name="Rectangle 173">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5" name="Oval 17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6" name="Oval 175">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FB361E07-A411-D461-C622-827DA79F4E0C}"/>
              </a:ext>
            </a:extLst>
          </p:cNvPr>
          <p:cNvSpPr>
            <a:spLocks noGrp="1"/>
          </p:cNvSpPr>
          <p:nvPr>
            <p:ph sz="half" idx="1"/>
          </p:nvPr>
        </p:nvSpPr>
        <p:spPr>
          <a:xfrm>
            <a:off x="639098" y="2418735"/>
            <a:ext cx="6072776" cy="3811740"/>
          </a:xfrm>
        </p:spPr>
        <p:txBody>
          <a:bodyPr vert="horz" lIns="91440" tIns="45720" rIns="91440" bIns="45720" rtlCol="0" anchor="ctr">
            <a:normAutofit lnSpcReduction="10000"/>
          </a:bodyPr>
          <a:lstStyle/>
          <a:p>
            <a:pPr lvl="1">
              <a:lnSpc>
                <a:spcPct val="90000"/>
              </a:lnSpc>
            </a:pPr>
            <a:r>
              <a:rPr lang="en-US" sz="1500" dirty="0">
                <a:solidFill>
                  <a:srgbClr val="FFFFFF"/>
                </a:solidFill>
              </a:rPr>
              <a:t>Participants rotate through 8 disability stations</a:t>
            </a:r>
          </a:p>
          <a:p>
            <a:pPr lvl="1">
              <a:lnSpc>
                <a:spcPct val="90000"/>
              </a:lnSpc>
            </a:pPr>
            <a:r>
              <a:rPr lang="en-US" sz="1500" dirty="0">
                <a:solidFill>
                  <a:srgbClr val="FFFFFF"/>
                </a:solidFill>
              </a:rPr>
              <a:t>Each station is facilitated by an individual with a disability</a:t>
            </a:r>
          </a:p>
          <a:p>
            <a:pPr lvl="1">
              <a:lnSpc>
                <a:spcPct val="90000"/>
              </a:lnSpc>
            </a:pPr>
            <a:r>
              <a:rPr lang="en-US" sz="1500" dirty="0">
                <a:solidFill>
                  <a:srgbClr val="FFFFFF"/>
                </a:solidFill>
              </a:rPr>
              <a:t>At each station participants experience a different disability to the extent possible</a:t>
            </a:r>
          </a:p>
          <a:p>
            <a:pPr lvl="1">
              <a:lnSpc>
                <a:spcPct val="90000"/>
              </a:lnSpc>
            </a:pPr>
            <a:r>
              <a:rPr lang="en-US" sz="1500" dirty="0">
                <a:solidFill>
                  <a:srgbClr val="FFFFFF"/>
                </a:solidFill>
              </a:rPr>
              <a:t>Stations include </a:t>
            </a:r>
          </a:p>
          <a:p>
            <a:pPr lvl="2">
              <a:lnSpc>
                <a:spcPct val="90000"/>
              </a:lnSpc>
            </a:pPr>
            <a:r>
              <a:rPr lang="en-US" sz="1500" dirty="0">
                <a:solidFill>
                  <a:srgbClr val="FFFFFF"/>
                </a:solidFill>
              </a:rPr>
              <a:t>Cognitive</a:t>
            </a:r>
          </a:p>
          <a:p>
            <a:pPr lvl="2">
              <a:lnSpc>
                <a:spcPct val="90000"/>
              </a:lnSpc>
            </a:pPr>
            <a:r>
              <a:rPr lang="en-US" sz="1500" dirty="0">
                <a:solidFill>
                  <a:srgbClr val="FFFFFF"/>
                </a:solidFill>
              </a:rPr>
              <a:t>Dexterity</a:t>
            </a:r>
          </a:p>
          <a:p>
            <a:pPr lvl="2">
              <a:lnSpc>
                <a:spcPct val="90000"/>
              </a:lnSpc>
            </a:pPr>
            <a:r>
              <a:rPr lang="en-US" sz="1500" dirty="0">
                <a:solidFill>
                  <a:srgbClr val="FFFFFF"/>
                </a:solidFill>
              </a:rPr>
              <a:t>Speech</a:t>
            </a:r>
          </a:p>
          <a:p>
            <a:pPr lvl="2">
              <a:lnSpc>
                <a:spcPct val="90000"/>
              </a:lnSpc>
            </a:pPr>
            <a:r>
              <a:rPr lang="en-US" sz="1500" dirty="0">
                <a:solidFill>
                  <a:srgbClr val="FFFFFF"/>
                </a:solidFill>
              </a:rPr>
              <a:t>Hearing</a:t>
            </a:r>
          </a:p>
          <a:p>
            <a:pPr lvl="2">
              <a:lnSpc>
                <a:spcPct val="90000"/>
              </a:lnSpc>
            </a:pPr>
            <a:r>
              <a:rPr lang="en-US" sz="1500" dirty="0">
                <a:solidFill>
                  <a:srgbClr val="FFFFFF"/>
                </a:solidFill>
              </a:rPr>
              <a:t>Vision I &amp; II</a:t>
            </a:r>
          </a:p>
          <a:p>
            <a:pPr lvl="2">
              <a:lnSpc>
                <a:spcPct val="90000"/>
              </a:lnSpc>
            </a:pPr>
            <a:r>
              <a:rPr lang="en-US" sz="1500" dirty="0">
                <a:solidFill>
                  <a:srgbClr val="FFFFFF"/>
                </a:solidFill>
              </a:rPr>
              <a:t>Autism Spectrum</a:t>
            </a:r>
          </a:p>
          <a:p>
            <a:pPr lvl="2">
              <a:lnSpc>
                <a:spcPct val="90000"/>
              </a:lnSpc>
            </a:pPr>
            <a:r>
              <a:rPr lang="en-US" sz="1500" dirty="0">
                <a:solidFill>
                  <a:srgbClr val="FFFFFF"/>
                </a:solidFill>
              </a:rPr>
              <a:t>Mobility Obstacle Course</a:t>
            </a:r>
          </a:p>
        </p:txBody>
      </p:sp>
    </p:spTree>
    <p:extLst>
      <p:ext uri="{BB962C8B-B14F-4D97-AF65-F5344CB8AC3E}">
        <p14:creationId xmlns:p14="http://schemas.microsoft.com/office/powerpoint/2010/main" val="279696782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F77A-1C47-10E4-3474-E41714CDE41B}"/>
              </a:ext>
            </a:extLst>
          </p:cNvPr>
          <p:cNvSpPr>
            <a:spLocks noGrp="1"/>
          </p:cNvSpPr>
          <p:nvPr>
            <p:ph type="title"/>
          </p:nvPr>
        </p:nvSpPr>
        <p:spPr/>
        <p:txBody>
          <a:bodyPr/>
          <a:lstStyle/>
          <a:p>
            <a:r>
              <a:rPr lang="en-US" dirty="0"/>
              <a:t>Youth Leadership Forum (YLF) </a:t>
            </a:r>
          </a:p>
        </p:txBody>
      </p:sp>
      <p:sp>
        <p:nvSpPr>
          <p:cNvPr id="4" name="Content Placeholder 3">
            <a:extLst>
              <a:ext uri="{FF2B5EF4-FFF2-40B4-BE49-F238E27FC236}">
                <a16:creationId xmlns:a16="http://schemas.microsoft.com/office/drawing/2014/main" id="{EE8288FE-8FC2-AF7F-421F-572DCA74B642}"/>
              </a:ext>
            </a:extLst>
          </p:cNvPr>
          <p:cNvSpPr>
            <a:spLocks noGrp="1"/>
          </p:cNvSpPr>
          <p:nvPr>
            <p:ph sz="half" idx="2"/>
          </p:nvPr>
        </p:nvSpPr>
        <p:spPr>
          <a:xfrm>
            <a:off x="553229" y="2703983"/>
            <a:ext cx="10118120" cy="3416300"/>
          </a:xfrm>
        </p:spPr>
        <p:txBody>
          <a:bodyPr>
            <a:normAutofit/>
          </a:bodyPr>
          <a:lstStyle/>
          <a:p>
            <a:r>
              <a:rPr lang="en-US" sz="2100" dirty="0"/>
              <a:t>Youth Leadership Forum</a:t>
            </a:r>
          </a:p>
          <a:p>
            <a:pPr lvl="1"/>
            <a:r>
              <a:rPr lang="en-US" sz="2100" dirty="0"/>
              <a:t>A weeklong summer career leadership training program preparing young individuals with disabilities to identify existing barriers to personal and professional success and develop plans to overcome them. They interact with professional individuals with disabilities who serve as mentors. They also develop leadership plans for their goals in education, careers, and community leadership after the conference. </a:t>
            </a:r>
          </a:p>
          <a:p>
            <a:pPr lvl="1"/>
            <a:endParaRPr lang="en-US" sz="1900" dirty="0"/>
          </a:p>
        </p:txBody>
      </p:sp>
    </p:spTree>
    <p:extLst>
      <p:ext uri="{BB962C8B-B14F-4D97-AF65-F5344CB8AC3E}">
        <p14:creationId xmlns:p14="http://schemas.microsoft.com/office/powerpoint/2010/main" val="3407730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CFA7-3283-3DDE-435B-7D5616ECDBC1}"/>
              </a:ext>
            </a:extLst>
          </p:cNvPr>
          <p:cNvSpPr>
            <a:spLocks noGrp="1"/>
          </p:cNvSpPr>
          <p:nvPr>
            <p:ph type="title"/>
          </p:nvPr>
        </p:nvSpPr>
        <p:spPr/>
        <p:txBody>
          <a:bodyPr/>
          <a:lstStyle/>
          <a:p>
            <a:pPr algn="ctr"/>
            <a:r>
              <a:rPr lang="en-US" dirty="0"/>
              <a:t>Recycled Equipment Donated for Independence	(REDI)</a:t>
            </a:r>
          </a:p>
        </p:txBody>
      </p:sp>
      <p:sp>
        <p:nvSpPr>
          <p:cNvPr id="9" name="Content Placeholder 8">
            <a:extLst>
              <a:ext uri="{FF2B5EF4-FFF2-40B4-BE49-F238E27FC236}">
                <a16:creationId xmlns:a16="http://schemas.microsoft.com/office/drawing/2014/main" id="{642250ED-69C0-1470-ABFE-E0448940EE9F}"/>
              </a:ext>
            </a:extLst>
          </p:cNvPr>
          <p:cNvSpPr>
            <a:spLocks noGrp="1"/>
          </p:cNvSpPr>
          <p:nvPr>
            <p:ph sz="half" idx="2"/>
          </p:nvPr>
        </p:nvSpPr>
        <p:spPr>
          <a:xfrm>
            <a:off x="693336" y="2603499"/>
            <a:ext cx="10340535" cy="3887736"/>
          </a:xfrm>
        </p:spPr>
        <p:txBody>
          <a:bodyPr>
            <a:normAutofit lnSpcReduction="10000"/>
          </a:bodyPr>
          <a:lstStyle/>
          <a:p>
            <a:pPr lvl="1"/>
            <a:r>
              <a:rPr lang="en-US" altLang="en-US" sz="1800" dirty="0"/>
              <a:t>REDI provides individuals with disabilities durable medical equipment that will assist in continued independence and reduce the risk institutionalization.</a:t>
            </a:r>
          </a:p>
          <a:p>
            <a:pPr marL="457200" lvl="1" indent="0">
              <a:buNone/>
            </a:pPr>
            <a:endParaRPr lang="en-US" altLang="en-US" sz="1800" dirty="0"/>
          </a:p>
          <a:p>
            <a:pPr lvl="1"/>
            <a:r>
              <a:rPr lang="en-US" altLang="en-US" sz="1800" dirty="0"/>
              <a:t>REDI Provides equipment free of charge (Monetary Donations Accepted)</a:t>
            </a:r>
          </a:p>
          <a:p>
            <a:pPr marL="457200" lvl="1" indent="0">
              <a:buNone/>
            </a:pPr>
            <a:r>
              <a:rPr lang="en-US" altLang="en-US" sz="1800" dirty="0"/>
              <a:t> </a:t>
            </a:r>
          </a:p>
          <a:p>
            <a:pPr lvl="1"/>
            <a:r>
              <a:rPr lang="en-US" altLang="en-US" sz="1800" dirty="0"/>
              <a:t>Equipment we have available</a:t>
            </a:r>
          </a:p>
          <a:p>
            <a:pPr lvl="2"/>
            <a:r>
              <a:rPr lang="en-US" altLang="en-US" sz="1600" dirty="0"/>
              <a:t>Hospital Beds, Walkers, Wheelchairs, Bath chairs, Incontinence supplies, Canes, Scooters, Lift Chairs, Other adaptive and durable medical equipment. Alcohol wipes,  All equipment is subject to availability</a:t>
            </a:r>
          </a:p>
          <a:p>
            <a:pPr lvl="1"/>
            <a:r>
              <a:rPr lang="en-US" altLang="en-US" sz="1800" dirty="0"/>
              <a:t>Items we cannot take include medications, clothing, household items, CPAP/Oxygen machines &amp; tanks, syringes, Glucose monitoring equipment, Nutritional supplements (Ensure), broken, or excessively soiled equipment</a:t>
            </a:r>
          </a:p>
          <a:p>
            <a:pPr marL="0" indent="0">
              <a:buNone/>
            </a:pPr>
            <a:endParaRPr lang="en-US" dirty="0"/>
          </a:p>
        </p:txBody>
      </p:sp>
    </p:spTree>
    <p:extLst>
      <p:ext uri="{BB962C8B-B14F-4D97-AF65-F5344CB8AC3E}">
        <p14:creationId xmlns:p14="http://schemas.microsoft.com/office/powerpoint/2010/main" val="838843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3209A-AFF7-95E2-E1D5-5E947A3AE13F}"/>
              </a:ext>
            </a:extLst>
          </p:cNvPr>
          <p:cNvSpPr>
            <a:spLocks noGrp="1"/>
          </p:cNvSpPr>
          <p:nvPr>
            <p:ph type="title"/>
          </p:nvPr>
        </p:nvSpPr>
        <p:spPr/>
        <p:txBody>
          <a:bodyPr/>
          <a:lstStyle/>
          <a:p>
            <a:r>
              <a:rPr lang="en-US" dirty="0"/>
              <a:t>Public Health </a:t>
            </a:r>
          </a:p>
        </p:txBody>
      </p:sp>
      <p:sp>
        <p:nvSpPr>
          <p:cNvPr id="5" name="Content Placeholder 4">
            <a:extLst>
              <a:ext uri="{FF2B5EF4-FFF2-40B4-BE49-F238E27FC236}">
                <a16:creationId xmlns:a16="http://schemas.microsoft.com/office/drawing/2014/main" id="{63DC9C4E-2765-6F1C-C2A1-BC14D43FD113}"/>
              </a:ext>
            </a:extLst>
          </p:cNvPr>
          <p:cNvSpPr>
            <a:spLocks noGrp="1"/>
          </p:cNvSpPr>
          <p:nvPr>
            <p:ph idx="1"/>
          </p:nvPr>
        </p:nvSpPr>
        <p:spPr>
          <a:xfrm>
            <a:off x="653144" y="2311121"/>
            <a:ext cx="11354636" cy="4431323"/>
          </a:xfrm>
        </p:spPr>
        <p:txBody>
          <a:bodyPr>
            <a:normAutofit/>
          </a:bodyPr>
          <a:lstStyle/>
          <a:p>
            <a:r>
              <a:rPr lang="en-US" sz="1600" dirty="0"/>
              <a:t>Public Health Departments- Emergency Preparedness Committees and as a resource</a:t>
            </a:r>
          </a:p>
          <a:p>
            <a:r>
              <a:rPr lang="en-US" sz="1600" dirty="0"/>
              <a:t>WCO Healthcare Coalition- participant</a:t>
            </a:r>
          </a:p>
          <a:p>
            <a:r>
              <a:rPr lang="en-US" sz="1600" dirty="0"/>
              <a:t>Covid-19 Unmet Needs Survey- completed</a:t>
            </a:r>
            <a:r>
              <a:rPr lang="en-US" sz="1600" b="0" dirty="0"/>
              <a:t> in 2020-2021 about the unmet needs of Ohioans with disabilities during the Covid-19 pandemic. </a:t>
            </a:r>
          </a:p>
          <a:p>
            <a:pPr lvl="1"/>
            <a:r>
              <a:rPr lang="en-US" b="0" dirty="0"/>
              <a:t>The survey results can be found on our website under Covid-19 services if anyone is interested in reading the full report. </a:t>
            </a:r>
            <a:endParaRPr lang="en-US" dirty="0"/>
          </a:p>
          <a:p>
            <a:pPr lvl="1"/>
            <a:r>
              <a:rPr lang="en-US" b="0" dirty="0"/>
              <a:t>We are repeating the survey post-pandemic to determine the areas that were missed in the initial survey as well as addressing some of the survey limitations. I am working with Wright State, and we are looking to start the process in the next month or two.  </a:t>
            </a:r>
          </a:p>
          <a:p>
            <a:r>
              <a:rPr lang="en-US" sz="1600" dirty="0"/>
              <a:t>Independent Living Emergency Preparedness Goals- an area that we talked about with some EMA and Emergency Response Coordinators about the best ways we can help identify our consumers living independently in the community</a:t>
            </a:r>
          </a:p>
          <a:p>
            <a:pPr lvl="1"/>
            <a:r>
              <a:rPr lang="en-US" sz="1400" dirty="0"/>
              <a:t>Determining if we have the potential to offer an emergency preparedness course for our consumers to be prepared for emergencies that impact our area. </a:t>
            </a:r>
          </a:p>
        </p:txBody>
      </p:sp>
    </p:spTree>
    <p:extLst>
      <p:ext uri="{BB962C8B-B14F-4D97-AF65-F5344CB8AC3E}">
        <p14:creationId xmlns:p14="http://schemas.microsoft.com/office/powerpoint/2010/main" val="4144932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19"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934C09EE-680C-165E-C66E-3D8B49EC3434}"/>
              </a:ext>
            </a:extLst>
          </p:cNvPr>
          <p:cNvSpPr>
            <a:spLocks noGrp="1"/>
          </p:cNvSpPr>
          <p:nvPr>
            <p:ph type="title"/>
          </p:nvPr>
        </p:nvSpPr>
        <p:spPr>
          <a:xfrm>
            <a:off x="1154954" y="855481"/>
            <a:ext cx="8761413" cy="898674"/>
          </a:xfrm>
        </p:spPr>
        <p:txBody>
          <a:bodyPr vert="horz" lIns="91440" tIns="45720" rIns="91440" bIns="45720" rtlCol="0" anchor="b">
            <a:normAutofit/>
          </a:bodyPr>
          <a:lstStyle/>
          <a:p>
            <a:r>
              <a:rPr lang="en-US" sz="3600" dirty="0">
                <a:solidFill>
                  <a:schemeClr val="tx1"/>
                </a:solidFill>
              </a:rPr>
              <a:t>Contact Information</a:t>
            </a:r>
          </a:p>
        </p:txBody>
      </p:sp>
      <p:sp>
        <p:nvSpPr>
          <p:cNvPr id="3" name="Text Placeholder 2">
            <a:extLst>
              <a:ext uri="{FF2B5EF4-FFF2-40B4-BE49-F238E27FC236}">
                <a16:creationId xmlns:a16="http://schemas.microsoft.com/office/drawing/2014/main" id="{C3E017CF-5CF4-9448-5BA3-AB7594DEDD3C}"/>
              </a:ext>
            </a:extLst>
          </p:cNvPr>
          <p:cNvSpPr>
            <a:spLocks noGrp="1"/>
          </p:cNvSpPr>
          <p:nvPr>
            <p:ph type="body" idx="1"/>
          </p:nvPr>
        </p:nvSpPr>
        <p:spPr>
          <a:xfrm>
            <a:off x="1154954" y="2079173"/>
            <a:ext cx="8182191" cy="3730689"/>
          </a:xfrm>
        </p:spPr>
        <p:txBody>
          <a:bodyPr vert="horz" lIns="91440" tIns="45720" rIns="91440" bIns="45720" rtlCol="0" anchor="ctr">
            <a:normAutofit/>
          </a:bodyPr>
          <a:lstStyle/>
          <a:p>
            <a:pPr>
              <a:buFont typeface="Wingdings 3" charset="2"/>
              <a:buChar char=""/>
            </a:pPr>
            <a:r>
              <a:rPr lang="en-US" dirty="0">
                <a:solidFill>
                  <a:schemeClr val="tx1"/>
                </a:solidFill>
              </a:rPr>
              <a:t>ACIL </a:t>
            </a:r>
          </a:p>
          <a:p>
            <a:pPr>
              <a:buFont typeface="Wingdings 3" charset="2"/>
              <a:buChar char=""/>
            </a:pPr>
            <a:r>
              <a:rPr lang="en-US" dirty="0">
                <a:solidFill>
                  <a:schemeClr val="tx1"/>
                </a:solidFill>
              </a:rPr>
              <a:t>165 E. Helena St. Dayton, Ohio 45404</a:t>
            </a:r>
          </a:p>
          <a:p>
            <a:pPr>
              <a:buFont typeface="Wingdings 3" charset="2"/>
              <a:buChar char=""/>
            </a:pPr>
            <a:r>
              <a:rPr lang="en-US" dirty="0">
                <a:solidFill>
                  <a:schemeClr val="tx1"/>
                </a:solidFill>
              </a:rPr>
              <a:t>937-341-5202</a:t>
            </a:r>
          </a:p>
          <a:p>
            <a:pPr>
              <a:buFont typeface="Wingdings 3" charset="2"/>
              <a:buChar char=""/>
            </a:pPr>
            <a:r>
              <a:rPr lang="en-US" dirty="0">
                <a:solidFill>
                  <a:schemeClr val="tx1"/>
                </a:solidFill>
                <a:hlinkClick r:id="rId3">
                  <a:extLst>
                    <a:ext uri="{A12FA001-AC4F-418D-AE19-62706E023703}">
                      <ahyp:hlinkClr xmlns:ahyp="http://schemas.microsoft.com/office/drawing/2018/hyperlinkcolor" val="tx"/>
                    </a:ext>
                  </a:extLst>
                </a:hlinkClick>
              </a:rPr>
              <a:t>www.acils.com</a:t>
            </a:r>
            <a:endParaRPr lang="en-US" dirty="0">
              <a:solidFill>
                <a:schemeClr val="tx1"/>
              </a:solidFill>
            </a:endParaRPr>
          </a:p>
          <a:p>
            <a:pPr>
              <a:buFont typeface="Wingdings 3" charset="2"/>
              <a:buChar char=""/>
            </a:pPr>
            <a:r>
              <a:rPr lang="en-US" dirty="0">
                <a:solidFill>
                  <a:schemeClr val="tx1"/>
                </a:solidFill>
                <a:hlinkClick r:id="rId4">
                  <a:extLst>
                    <a:ext uri="{A12FA001-AC4F-418D-AE19-62706E023703}">
                      <ahyp:hlinkClr xmlns:ahyp="http://schemas.microsoft.com/office/drawing/2018/hyperlinkcolor" val="tx"/>
                    </a:ext>
                  </a:extLst>
                </a:hlinkClick>
              </a:rPr>
              <a:t>info@acils.com</a:t>
            </a:r>
            <a:endParaRPr lang="en-US" dirty="0">
              <a:solidFill>
                <a:schemeClr val="tx1"/>
              </a:solidFill>
            </a:endParaRPr>
          </a:p>
          <a:p>
            <a:pPr>
              <a:buFont typeface="Wingdings 3" charset="2"/>
              <a:buChar char=""/>
            </a:pPr>
            <a:r>
              <a:rPr lang="en-US" dirty="0">
                <a:solidFill>
                  <a:schemeClr val="tx1"/>
                </a:solidFill>
              </a:rPr>
              <a:t>Jeremy.caffee@acils.com</a:t>
            </a:r>
          </a:p>
          <a:p>
            <a:pPr>
              <a:buFont typeface="Wingdings 3" charset="2"/>
              <a:buChar char=""/>
            </a:pPr>
            <a:endParaRPr lang="en-US" dirty="0">
              <a:solidFill>
                <a:schemeClr val="tx1"/>
              </a:solidFill>
            </a:endParaRPr>
          </a:p>
        </p:txBody>
      </p:sp>
    </p:spTree>
    <p:extLst>
      <p:ext uri="{BB962C8B-B14F-4D97-AF65-F5344CB8AC3E}">
        <p14:creationId xmlns:p14="http://schemas.microsoft.com/office/powerpoint/2010/main" val="263684857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C4E279-C3C3-4F77-BEFE-48C84DCAC3F9}"/>
              </a:ext>
            </a:extLst>
          </p:cNvPr>
          <p:cNvSpPr>
            <a:spLocks noGrp="1"/>
          </p:cNvSpPr>
          <p:nvPr>
            <p:ph type="title"/>
          </p:nvPr>
        </p:nvSpPr>
        <p:spPr>
          <a:xfrm>
            <a:off x="452284" y="138984"/>
            <a:ext cx="10901516" cy="1325563"/>
          </a:xfrm>
        </p:spPr>
        <p:txBody>
          <a:bodyPr/>
          <a:lstStyle/>
          <a:p>
            <a:r>
              <a:rPr lang="en-US" b="1" dirty="0"/>
              <a:t>2025 Meeting Calendar</a:t>
            </a:r>
          </a:p>
        </p:txBody>
      </p:sp>
      <p:grpSp>
        <p:nvGrpSpPr>
          <p:cNvPr id="28" name="Group 27">
            <a:extLst>
              <a:ext uri="{FF2B5EF4-FFF2-40B4-BE49-F238E27FC236}">
                <a16:creationId xmlns:a16="http://schemas.microsoft.com/office/drawing/2014/main" id="{C1780968-0365-4C65-88FC-A6C52A6E0D33}"/>
              </a:ext>
            </a:extLst>
          </p:cNvPr>
          <p:cNvGrpSpPr/>
          <p:nvPr/>
        </p:nvGrpSpPr>
        <p:grpSpPr>
          <a:xfrm>
            <a:off x="759435" y="1453396"/>
            <a:ext cx="5183164" cy="5693866"/>
            <a:chOff x="759435" y="1453396"/>
            <a:chExt cx="5183164" cy="5693866"/>
          </a:xfrm>
        </p:grpSpPr>
        <p:sp>
          <p:nvSpPr>
            <p:cNvPr id="9" name="Rectangle 8">
              <a:extLst>
                <a:ext uri="{FF2B5EF4-FFF2-40B4-BE49-F238E27FC236}">
                  <a16:creationId xmlns:a16="http://schemas.microsoft.com/office/drawing/2014/main" id="{1E456BD6-8416-43CB-B402-924675D3F889}"/>
                </a:ext>
              </a:extLst>
            </p:cNvPr>
            <p:cNvSpPr/>
            <p:nvPr/>
          </p:nvSpPr>
          <p:spPr>
            <a:xfrm>
              <a:off x="759436" y="1642572"/>
              <a:ext cx="228659" cy="228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943"/>
              <a:endParaRPr lang="en-US" sz="2800">
                <a:solidFill>
                  <a:prstClr val="white"/>
                </a:solidFill>
              </a:endParaRPr>
            </a:p>
          </p:txBody>
        </p:sp>
        <p:sp>
          <p:nvSpPr>
            <p:cNvPr id="10" name="TextBox 9">
              <a:extLst>
                <a:ext uri="{FF2B5EF4-FFF2-40B4-BE49-F238E27FC236}">
                  <a16:creationId xmlns:a16="http://schemas.microsoft.com/office/drawing/2014/main" id="{813A7E48-7F82-49FD-8E0C-93E6D794BCF9}"/>
                </a:ext>
              </a:extLst>
            </p:cNvPr>
            <p:cNvSpPr txBox="1"/>
            <p:nvPr/>
          </p:nvSpPr>
          <p:spPr>
            <a:xfrm>
              <a:off x="1083522" y="1453396"/>
              <a:ext cx="4859077" cy="5693866"/>
            </a:xfrm>
            <a:prstGeom prst="rect">
              <a:avLst/>
            </a:prstGeom>
            <a:noFill/>
          </p:spPr>
          <p:txBody>
            <a:bodyPr wrap="square" rtlCol="0">
              <a:spAutoFit/>
            </a:bodyPr>
            <a:lstStyle/>
            <a:p>
              <a:pPr defTabSz="910943"/>
              <a:r>
                <a:rPr lang="en-US" sz="2800" b="1" dirty="0">
                  <a:solidFill>
                    <a:srgbClr val="2C2C2D"/>
                  </a:solidFill>
                </a:rPr>
                <a:t>MC Business Solutions Center (Dayton) or Goodwill </a:t>
              </a:r>
              <a:r>
                <a:rPr lang="en-US" sz="2800" b="1" dirty="0" err="1">
                  <a:solidFill>
                    <a:srgbClr val="2C2C2D"/>
                  </a:solidFill>
                </a:rPr>
                <a:t>Easterseals</a:t>
              </a:r>
              <a:r>
                <a:rPr lang="en-US" sz="2800" b="1" dirty="0">
                  <a:solidFill>
                    <a:srgbClr val="2C2C2D"/>
                  </a:solidFill>
                </a:rPr>
                <a:t> Miami Valley West Campus (Trotwood)</a:t>
              </a:r>
            </a:p>
            <a:p>
              <a:pPr marL="285750" indent="-285750" defTabSz="910943">
                <a:buFont typeface="Arial" panose="020B0604020202020204" pitchFamily="34" charset="0"/>
                <a:buChar char="•"/>
              </a:pPr>
              <a:r>
                <a:rPr lang="en-US" sz="3200" dirty="0">
                  <a:solidFill>
                    <a:srgbClr val="2C2C2D"/>
                  </a:solidFill>
                </a:rPr>
                <a:t>March 18, 2025</a:t>
              </a:r>
            </a:p>
            <a:p>
              <a:pPr marL="285750" indent="-285750" defTabSz="910943">
                <a:buFont typeface="Arial" panose="020B0604020202020204" pitchFamily="34" charset="0"/>
                <a:buChar char="•"/>
              </a:pPr>
              <a:r>
                <a:rPr lang="en-US" sz="3200" dirty="0">
                  <a:solidFill>
                    <a:srgbClr val="2C2C2D"/>
                  </a:solidFill>
                </a:rPr>
                <a:t>September 16, 2025</a:t>
              </a:r>
            </a:p>
            <a:p>
              <a:pPr defTabSz="910943"/>
              <a:endParaRPr lang="en-US" sz="3200" b="1" dirty="0">
                <a:solidFill>
                  <a:srgbClr val="2C2C2D"/>
                </a:solidFill>
              </a:endParaRPr>
            </a:p>
            <a:p>
              <a:pPr defTabSz="910943"/>
              <a:endParaRPr lang="en-US" sz="3200" b="1" dirty="0">
                <a:solidFill>
                  <a:srgbClr val="2C2C2D"/>
                </a:solidFill>
              </a:endParaRPr>
            </a:p>
            <a:p>
              <a:pPr defTabSz="910943"/>
              <a:r>
                <a:rPr lang="en-US" sz="2800" b="1" dirty="0">
                  <a:solidFill>
                    <a:srgbClr val="2C2C2D"/>
                  </a:solidFill>
                </a:rPr>
                <a:t>Edison State College (Piqua) </a:t>
              </a:r>
            </a:p>
            <a:p>
              <a:pPr marL="285750" indent="-285750" defTabSz="910943">
                <a:buFont typeface="Arial" panose="020B0604020202020204" pitchFamily="34" charset="0"/>
                <a:buChar char="•"/>
              </a:pPr>
              <a:r>
                <a:rPr lang="en-US" sz="3200" dirty="0">
                  <a:solidFill>
                    <a:srgbClr val="2C2C2D"/>
                  </a:solidFill>
                </a:rPr>
                <a:t>June 17, 2025</a:t>
              </a:r>
            </a:p>
            <a:p>
              <a:pPr marL="285750" indent="-285750" defTabSz="910943">
                <a:buFont typeface="Arial" panose="020B0604020202020204" pitchFamily="34" charset="0"/>
                <a:buChar char="•"/>
              </a:pPr>
              <a:r>
                <a:rPr lang="en-US" sz="3200" dirty="0">
                  <a:solidFill>
                    <a:srgbClr val="2C2C2D"/>
                  </a:solidFill>
                </a:rPr>
                <a:t>December 16, 2025</a:t>
              </a:r>
            </a:p>
            <a:p>
              <a:pPr defTabSz="910943"/>
              <a:endParaRPr lang="en-US" sz="3200" b="1" dirty="0">
                <a:solidFill>
                  <a:srgbClr val="2C2C2D"/>
                </a:solidFill>
              </a:endParaRPr>
            </a:p>
          </p:txBody>
        </p:sp>
        <p:sp>
          <p:nvSpPr>
            <p:cNvPr id="11" name="Rectangle 10">
              <a:extLst>
                <a:ext uri="{FF2B5EF4-FFF2-40B4-BE49-F238E27FC236}">
                  <a16:creationId xmlns:a16="http://schemas.microsoft.com/office/drawing/2014/main" id="{9DD180AE-900D-44AB-9D44-50EB2F5E13BE}"/>
                </a:ext>
              </a:extLst>
            </p:cNvPr>
            <p:cNvSpPr/>
            <p:nvPr/>
          </p:nvSpPr>
          <p:spPr>
            <a:xfrm>
              <a:off x="759435" y="5279510"/>
              <a:ext cx="228659" cy="228600"/>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943"/>
              <a:endParaRPr lang="en-US" sz="2800">
                <a:solidFill>
                  <a:prstClr val="white"/>
                </a:solidFill>
              </a:endParaRPr>
            </a:p>
          </p:txBody>
        </p:sp>
      </p:grpSp>
      <p:grpSp>
        <p:nvGrpSpPr>
          <p:cNvPr id="2" name="Group 1">
            <a:extLst>
              <a:ext uri="{FF2B5EF4-FFF2-40B4-BE49-F238E27FC236}">
                <a16:creationId xmlns:a16="http://schemas.microsoft.com/office/drawing/2014/main" id="{2521AE13-FF3D-450F-815A-6CF35D53AD91}"/>
              </a:ext>
            </a:extLst>
          </p:cNvPr>
          <p:cNvGrpSpPr/>
          <p:nvPr/>
        </p:nvGrpSpPr>
        <p:grpSpPr>
          <a:xfrm>
            <a:off x="6249403" y="1"/>
            <a:ext cx="5490313" cy="6817278"/>
            <a:chOff x="6249403" y="0"/>
            <a:chExt cx="5600750" cy="6954407"/>
          </a:xfrm>
        </p:grpSpPr>
        <p:pic>
          <p:nvPicPr>
            <p:cNvPr id="6146" name="Picture 2" descr="2025 Calendar Templates and Images">
              <a:extLst>
                <a:ext uri="{FF2B5EF4-FFF2-40B4-BE49-F238E27FC236}">
                  <a16:creationId xmlns:a16="http://schemas.microsoft.com/office/drawing/2014/main" id="{C996EEBE-DC03-46A8-A3A3-19A288BDEA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28" b="4198"/>
            <a:stretch/>
          </p:blipFill>
          <p:spPr bwMode="auto">
            <a:xfrm>
              <a:off x="6249403" y="0"/>
              <a:ext cx="5600750" cy="695440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C105905-345A-420F-B816-36CDE926E1FF}"/>
                </a:ext>
              </a:extLst>
            </p:cNvPr>
            <p:cNvSpPr/>
            <p:nvPr/>
          </p:nvSpPr>
          <p:spPr>
            <a:xfrm>
              <a:off x="10538176" y="4364622"/>
              <a:ext cx="222988" cy="2011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943"/>
              <a:endParaRPr lang="en-US" sz="1900">
                <a:solidFill>
                  <a:prstClr val="white"/>
                </a:solidFill>
              </a:endParaRPr>
            </a:p>
          </p:txBody>
        </p:sp>
        <p:sp>
          <p:nvSpPr>
            <p:cNvPr id="19" name="Rectangle 18">
              <a:extLst>
                <a:ext uri="{FF2B5EF4-FFF2-40B4-BE49-F238E27FC236}">
                  <a16:creationId xmlns:a16="http://schemas.microsoft.com/office/drawing/2014/main" id="{17A9BA1D-5EA4-4DD7-8DFC-15B8B545FFB9}"/>
                </a:ext>
              </a:extLst>
            </p:cNvPr>
            <p:cNvSpPr/>
            <p:nvPr/>
          </p:nvSpPr>
          <p:spPr>
            <a:xfrm>
              <a:off x="10538176" y="6102914"/>
              <a:ext cx="222988" cy="20112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943"/>
              <a:endParaRPr lang="en-US" sz="1900">
                <a:solidFill>
                  <a:prstClr val="white"/>
                </a:solidFill>
              </a:endParaRPr>
            </a:p>
          </p:txBody>
        </p:sp>
        <p:sp>
          <p:nvSpPr>
            <p:cNvPr id="23" name="Rectangle 22">
              <a:extLst>
                <a:ext uri="{FF2B5EF4-FFF2-40B4-BE49-F238E27FC236}">
                  <a16:creationId xmlns:a16="http://schemas.microsoft.com/office/drawing/2014/main" id="{D7DA404D-9823-4083-8983-C8F4DE44D8A8}"/>
                </a:ext>
              </a:extLst>
            </p:cNvPr>
            <p:cNvSpPr/>
            <p:nvPr/>
          </p:nvSpPr>
          <p:spPr>
            <a:xfrm>
              <a:off x="10538176" y="1037386"/>
              <a:ext cx="222988" cy="2011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943"/>
              <a:endParaRPr lang="en-US" sz="1900">
                <a:solidFill>
                  <a:prstClr val="white"/>
                </a:solidFill>
              </a:endParaRPr>
            </a:p>
          </p:txBody>
        </p:sp>
        <p:sp>
          <p:nvSpPr>
            <p:cNvPr id="24" name="Rectangle 23">
              <a:extLst>
                <a:ext uri="{FF2B5EF4-FFF2-40B4-BE49-F238E27FC236}">
                  <a16:creationId xmlns:a16="http://schemas.microsoft.com/office/drawing/2014/main" id="{7ADDD0A9-9927-4E04-BC74-809BC58CEC71}"/>
                </a:ext>
              </a:extLst>
            </p:cNvPr>
            <p:cNvSpPr/>
            <p:nvPr/>
          </p:nvSpPr>
          <p:spPr>
            <a:xfrm>
              <a:off x="10538176" y="2594431"/>
              <a:ext cx="222988" cy="20112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943"/>
              <a:endParaRPr lang="en-US" sz="1900">
                <a:solidFill>
                  <a:prstClr val="white"/>
                </a:solidFill>
              </a:endParaRPr>
            </a:p>
          </p:txBody>
        </p:sp>
      </p:grpSp>
    </p:spTree>
    <p:extLst>
      <p:ext uri="{BB962C8B-B14F-4D97-AF65-F5344CB8AC3E}">
        <p14:creationId xmlns:p14="http://schemas.microsoft.com/office/powerpoint/2010/main" val="1923608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F915BE-17C6-49D6-BC3F-E906EB40F0F1}"/>
              </a:ext>
            </a:extLst>
          </p:cNvPr>
          <p:cNvPicPr>
            <a:picLocks noChangeAspect="1"/>
          </p:cNvPicPr>
          <p:nvPr/>
        </p:nvPicPr>
        <p:blipFill rotWithShape="1">
          <a:blip r:embed="rId2">
            <a:extLst>
              <a:ext uri="{28A0092B-C50C-407E-A947-70E740481C1C}">
                <a14:useLocalDpi xmlns:a14="http://schemas.microsoft.com/office/drawing/2010/main" val="0"/>
              </a:ext>
            </a:extLst>
          </a:blip>
          <a:srcRect t="46275" b="10327"/>
          <a:stretch/>
        </p:blipFill>
        <p:spPr>
          <a:xfrm>
            <a:off x="439271" y="196283"/>
            <a:ext cx="11510988" cy="6465433"/>
          </a:xfrm>
          <a:prstGeom prst="rect">
            <a:avLst/>
          </a:prstGeom>
        </p:spPr>
      </p:pic>
    </p:spTree>
    <p:extLst>
      <p:ext uri="{BB962C8B-B14F-4D97-AF65-F5344CB8AC3E}">
        <p14:creationId xmlns:p14="http://schemas.microsoft.com/office/powerpoint/2010/main" val="925665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7-12-2020 LCI Announcements and Updates with Kayla and Kason">
            <a:extLst>
              <a:ext uri="{FF2B5EF4-FFF2-40B4-BE49-F238E27FC236}">
                <a16:creationId xmlns:a16="http://schemas.microsoft.com/office/drawing/2014/main" id="{66AB1A3F-B102-40CD-A33F-36C032365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91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E73B-975F-46CA-9F0D-5BEB168AA258}"/>
              </a:ext>
            </a:extLst>
          </p:cNvPr>
          <p:cNvSpPr>
            <a:spLocks noGrp="1"/>
          </p:cNvSpPr>
          <p:nvPr>
            <p:ph type="title"/>
          </p:nvPr>
        </p:nvSpPr>
        <p:spPr>
          <a:xfrm>
            <a:off x="470647" y="427879"/>
            <a:ext cx="10515600" cy="845110"/>
          </a:xfrm>
        </p:spPr>
        <p:txBody>
          <a:bodyPr/>
          <a:lstStyle/>
          <a:p>
            <a:r>
              <a:rPr lang="en-US" b="1" dirty="0"/>
              <a:t>Open Office Hours</a:t>
            </a:r>
          </a:p>
        </p:txBody>
      </p:sp>
      <p:pic>
        <p:nvPicPr>
          <p:cNvPr id="3074" name="Picture 2" descr="Grace Church on X: &quot;Phone a Friend Today! Call someone you haven't heard  from in awhile or just miss hearing their voice. Pray for them and let them  know they are loved.">
            <a:extLst>
              <a:ext uri="{FF2B5EF4-FFF2-40B4-BE49-F238E27FC236}">
                <a16:creationId xmlns:a16="http://schemas.microsoft.com/office/drawing/2014/main" id="{EA16B1BB-919D-48C1-9D17-55575A093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a:extLst>
              <a:ext uri="{FF2B5EF4-FFF2-40B4-BE49-F238E27FC236}">
                <a16:creationId xmlns:a16="http://schemas.microsoft.com/office/drawing/2014/main" id="{5E7D89C4-DF3D-4F99-BEAE-3B616153D9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0647" y="1889825"/>
            <a:ext cx="4351338" cy="4351338"/>
          </a:xfrm>
        </p:spPr>
      </p:pic>
    </p:spTree>
    <p:extLst>
      <p:ext uri="{BB962C8B-B14F-4D97-AF65-F5344CB8AC3E}">
        <p14:creationId xmlns:p14="http://schemas.microsoft.com/office/powerpoint/2010/main" val="328366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y do businesses still need to physically move and maintain digital data?  | BetaNews">
            <a:extLst>
              <a:ext uri="{FF2B5EF4-FFF2-40B4-BE49-F238E27FC236}">
                <a16:creationId xmlns:a16="http://schemas.microsoft.com/office/drawing/2014/main" id="{24419840-C329-47BA-A5BA-F5106A829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289" y="640556"/>
            <a:ext cx="9892484" cy="557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21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1FEACB-BE24-48D1-A153-36578E8A59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8372" y="805215"/>
            <a:ext cx="6501443" cy="5966178"/>
          </a:xfrm>
        </p:spPr>
      </p:pic>
      <p:sp>
        <p:nvSpPr>
          <p:cNvPr id="6" name="TextBox 5">
            <a:extLst>
              <a:ext uri="{FF2B5EF4-FFF2-40B4-BE49-F238E27FC236}">
                <a16:creationId xmlns:a16="http://schemas.microsoft.com/office/drawing/2014/main" id="{6472F996-9994-401A-B6B4-FF18CFC604A0}"/>
              </a:ext>
            </a:extLst>
          </p:cNvPr>
          <p:cNvSpPr txBox="1"/>
          <p:nvPr/>
        </p:nvSpPr>
        <p:spPr>
          <a:xfrm>
            <a:off x="2519082" y="219372"/>
            <a:ext cx="7360024" cy="461665"/>
          </a:xfrm>
          <a:prstGeom prst="rect">
            <a:avLst/>
          </a:prstGeom>
          <a:noFill/>
        </p:spPr>
        <p:txBody>
          <a:bodyPr wrap="square">
            <a:spAutoFit/>
          </a:bodyPr>
          <a:lstStyle/>
          <a:p>
            <a:pPr algn="ctr"/>
            <a:r>
              <a:rPr lang="en-US" sz="2400" dirty="0">
                <a:hlinkClick r:id="rId3"/>
              </a:rPr>
              <a:t>www.mvrpc.org/mobility/survey</a:t>
            </a:r>
            <a:r>
              <a:rPr lang="en-US" sz="2400" dirty="0"/>
              <a:t> </a:t>
            </a:r>
          </a:p>
        </p:txBody>
      </p:sp>
    </p:spTree>
    <p:extLst>
      <p:ext uri="{BB962C8B-B14F-4D97-AF65-F5344CB8AC3E}">
        <p14:creationId xmlns:p14="http://schemas.microsoft.com/office/powerpoint/2010/main" val="63513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1FEACB-BE24-48D1-A153-36578E8A59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15666" y="378398"/>
            <a:ext cx="11566856" cy="6479602"/>
          </a:xfrm>
        </p:spPr>
      </p:pic>
      <p:sp>
        <p:nvSpPr>
          <p:cNvPr id="6" name="TextBox 5">
            <a:extLst>
              <a:ext uri="{FF2B5EF4-FFF2-40B4-BE49-F238E27FC236}">
                <a16:creationId xmlns:a16="http://schemas.microsoft.com/office/drawing/2014/main" id="{6472F996-9994-401A-B6B4-FF18CFC604A0}"/>
              </a:ext>
            </a:extLst>
          </p:cNvPr>
          <p:cNvSpPr txBox="1"/>
          <p:nvPr/>
        </p:nvSpPr>
        <p:spPr>
          <a:xfrm>
            <a:off x="2519082" y="219372"/>
            <a:ext cx="7360024" cy="461665"/>
          </a:xfrm>
          <a:prstGeom prst="rect">
            <a:avLst/>
          </a:prstGeom>
          <a:noFill/>
        </p:spPr>
        <p:txBody>
          <a:bodyPr wrap="square">
            <a:spAutoFit/>
          </a:bodyPr>
          <a:lstStyle/>
          <a:p>
            <a:pPr algn="ctr"/>
            <a:r>
              <a:rPr lang="en-US" sz="2400" dirty="0">
                <a:hlinkClick r:id="rId3"/>
              </a:rPr>
              <a:t>www.mvrpc.org/mobility/demographics</a:t>
            </a:r>
            <a:r>
              <a:rPr lang="en-US" sz="2400" dirty="0"/>
              <a:t> </a:t>
            </a:r>
          </a:p>
        </p:txBody>
      </p:sp>
    </p:spTree>
    <p:extLst>
      <p:ext uri="{BB962C8B-B14F-4D97-AF65-F5344CB8AC3E}">
        <p14:creationId xmlns:p14="http://schemas.microsoft.com/office/powerpoint/2010/main" val="97755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3D8F41-DEF0-42ED-B092-75275577101A}"/>
              </a:ext>
            </a:extLst>
          </p:cNvPr>
          <p:cNvSpPr txBox="1"/>
          <p:nvPr/>
        </p:nvSpPr>
        <p:spPr>
          <a:xfrm>
            <a:off x="2519082" y="219372"/>
            <a:ext cx="7360024" cy="461665"/>
          </a:xfrm>
          <a:prstGeom prst="rect">
            <a:avLst/>
          </a:prstGeom>
          <a:noFill/>
        </p:spPr>
        <p:txBody>
          <a:bodyPr wrap="square">
            <a:spAutoFit/>
          </a:bodyPr>
          <a:lstStyle/>
          <a:p>
            <a:pPr algn="ctr"/>
            <a:r>
              <a:rPr lang="en-US" sz="2400" dirty="0">
                <a:hlinkClick r:id="rId2"/>
              </a:rPr>
              <a:t>https://www.discussion.mvrpc.org/</a:t>
            </a:r>
            <a:r>
              <a:rPr lang="en-US" sz="2400" dirty="0"/>
              <a:t> </a:t>
            </a:r>
          </a:p>
        </p:txBody>
      </p:sp>
      <p:pic>
        <p:nvPicPr>
          <p:cNvPr id="12" name="Picture 11">
            <a:extLst>
              <a:ext uri="{FF2B5EF4-FFF2-40B4-BE49-F238E27FC236}">
                <a16:creationId xmlns:a16="http://schemas.microsoft.com/office/drawing/2014/main" id="{651AFC6F-CC78-4975-9DDD-389A098AD511}"/>
              </a:ext>
            </a:extLst>
          </p:cNvPr>
          <p:cNvPicPr>
            <a:picLocks noChangeAspect="1"/>
          </p:cNvPicPr>
          <p:nvPr/>
        </p:nvPicPr>
        <p:blipFill>
          <a:blip r:embed="rId3"/>
          <a:stretch>
            <a:fillRect/>
          </a:stretch>
        </p:blipFill>
        <p:spPr>
          <a:xfrm>
            <a:off x="394447" y="993588"/>
            <a:ext cx="11403106" cy="5463988"/>
          </a:xfrm>
          <a:prstGeom prst="rect">
            <a:avLst/>
          </a:prstGeom>
        </p:spPr>
      </p:pic>
    </p:spTree>
    <p:extLst>
      <p:ext uri="{BB962C8B-B14F-4D97-AF65-F5344CB8AC3E}">
        <p14:creationId xmlns:p14="http://schemas.microsoft.com/office/powerpoint/2010/main" val="172867604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1551</Words>
  <Application>Microsoft Office PowerPoint</Application>
  <PresentationFormat>Widescreen</PresentationFormat>
  <Paragraphs>216</Paragraphs>
  <Slides>40</Slides>
  <Notes>19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Arial</vt:lpstr>
      <vt:lpstr>Arial Black</vt:lpstr>
      <vt:lpstr>Bernard MT Condensed</vt:lpstr>
      <vt:lpstr>Calibri</vt:lpstr>
      <vt:lpstr>Calibri Light</vt:lpstr>
      <vt:lpstr>Century Gothic</vt:lpstr>
      <vt:lpstr>Source Sans Pro</vt:lpstr>
      <vt:lpstr>Symbol</vt:lpstr>
      <vt:lpstr>Times New Roman</vt:lpstr>
      <vt:lpstr>Wingdings</vt:lpstr>
      <vt:lpstr>Wingdings 3</vt:lpstr>
      <vt:lpstr>Office Theme</vt:lpstr>
      <vt:lpstr>Ion Boardroom</vt:lpstr>
      <vt:lpstr>Greater Region Mobility Alliance December 2024</vt:lpstr>
      <vt:lpstr>PowerPoint Presentation</vt:lpstr>
      <vt:lpstr>PowerPoint Presentation</vt:lpstr>
      <vt:lpstr>PowerPoint Presentation</vt:lpstr>
      <vt:lpstr>Open Office Hours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vt:lpstr>
      <vt:lpstr>Opportunities for Ohioans with Disabilities</vt:lpstr>
      <vt:lpstr>Accessible Ohio Overview</vt:lpstr>
      <vt:lpstr>Accessible Ohio Specialists</vt:lpstr>
      <vt:lpstr>Information and Resources</vt:lpstr>
      <vt:lpstr>Accessibility Priorities</vt:lpstr>
      <vt:lpstr>Conclusion</vt:lpstr>
      <vt:lpstr>Break</vt:lpstr>
      <vt:lpstr>Access Center for Independent Living</vt:lpstr>
      <vt:lpstr>Access Center’s Mission &amp; Vision</vt:lpstr>
      <vt:lpstr>ACIL </vt:lpstr>
      <vt:lpstr>ACIL Continued</vt:lpstr>
      <vt:lpstr>Centers for Independent Living (CILS)</vt:lpstr>
      <vt:lpstr>Independent Living Program</vt:lpstr>
      <vt:lpstr>Independent Living Skills Continued</vt:lpstr>
      <vt:lpstr>Information and Referral </vt:lpstr>
      <vt:lpstr>Independent Living Specialist</vt:lpstr>
      <vt:lpstr>Community Transition through HOME Choice</vt:lpstr>
      <vt:lpstr>“Think This Is Easy?” (TTIE)</vt:lpstr>
      <vt:lpstr>Youth Leadership Forum (YLF) </vt:lpstr>
      <vt:lpstr>Recycled Equipment Donated for Independence (REDI)</vt:lpstr>
      <vt:lpstr>Public Health </vt:lpstr>
      <vt:lpstr>Contact Information</vt:lpstr>
      <vt:lpstr>2025 Meeting Calendar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Serena</dc:creator>
  <cp:lastModifiedBy>Anderson, Serena</cp:lastModifiedBy>
  <cp:revision>21</cp:revision>
  <dcterms:created xsi:type="dcterms:W3CDTF">2024-12-09T15:42:33Z</dcterms:created>
  <dcterms:modified xsi:type="dcterms:W3CDTF">2024-12-17T15:17:23Z</dcterms:modified>
</cp:coreProperties>
</file>